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jdhani"/>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jdhani-bold.fntdata"/><Relationship Id="rId27" Type="http://schemas.openxmlformats.org/officeDocument/2006/relationships/font" Target="fonts/Rajdhani-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hersheys.com/en_us/our-story/our-process.htm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d2257e8c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d2257e8c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Taylor</a:t>
            </a:r>
            <a:endParaRPr b="1" sz="1200">
              <a:solidFill>
                <a:schemeClr val="dk2"/>
              </a:solidFill>
            </a:endParaRPr>
          </a:p>
          <a:p>
            <a:pPr indent="0" lvl="0" marL="0" rtl="0" algn="l">
              <a:lnSpc>
                <a:spcPct val="150000"/>
              </a:lnSpc>
              <a:spcBef>
                <a:spcPts val="0"/>
              </a:spcBef>
              <a:spcAft>
                <a:spcPts val="0"/>
              </a:spcAft>
              <a:buNone/>
            </a:pPr>
            <a:r>
              <a:rPr b="1" lang="en" sz="1200">
                <a:solidFill>
                  <a:schemeClr val="dk2"/>
                </a:solidFill>
              </a:rPr>
              <a:t>Machine Hours</a:t>
            </a:r>
            <a:endParaRPr b="1" sz="1200">
              <a:solidFill>
                <a:schemeClr val="dk2"/>
              </a:solidFill>
            </a:endParaRPr>
          </a:p>
          <a:p>
            <a:pPr indent="-304800" lvl="0" marL="457200" rtl="0" algn="l">
              <a:lnSpc>
                <a:spcPct val="150000"/>
              </a:lnSpc>
              <a:spcBef>
                <a:spcPts val="0"/>
              </a:spcBef>
              <a:spcAft>
                <a:spcPts val="0"/>
              </a:spcAft>
              <a:buClr>
                <a:schemeClr val="dk2"/>
              </a:buClr>
              <a:buSzPts val="1200"/>
              <a:buChar char="●"/>
            </a:pPr>
            <a:r>
              <a:rPr lang="en" sz="1200">
                <a:solidFill>
                  <a:schemeClr val="dk2"/>
                </a:solidFill>
              </a:rPr>
              <a:t>Reflects the total max production capacity based on supply of Milk and Cocoa</a:t>
            </a:r>
            <a:endParaRPr sz="1200">
              <a:solidFill>
                <a:schemeClr val="dk2"/>
              </a:solidFill>
            </a:endParaRPr>
          </a:p>
          <a:p>
            <a:pPr indent="-304800" lvl="0" marL="457200" rtl="0" algn="l">
              <a:lnSpc>
                <a:spcPct val="150000"/>
              </a:lnSpc>
              <a:spcBef>
                <a:spcPts val="0"/>
              </a:spcBef>
              <a:spcAft>
                <a:spcPts val="0"/>
              </a:spcAft>
              <a:buClr>
                <a:schemeClr val="dk2"/>
              </a:buClr>
              <a:buSzPts val="1200"/>
              <a:buChar char="●"/>
            </a:pPr>
            <a:r>
              <a:rPr lang="en" sz="1200">
                <a:solidFill>
                  <a:schemeClr val="dk2"/>
                </a:solidFill>
              </a:rPr>
              <a:t>Expressed in units of production to simplify equating to production</a:t>
            </a:r>
            <a:endParaRPr sz="1200">
              <a:solidFill>
                <a:schemeClr val="dk2"/>
              </a:solidFill>
            </a:endParaRPr>
          </a:p>
          <a:p>
            <a:pPr indent="-304800" lvl="0" marL="457200" rtl="0" algn="l">
              <a:lnSpc>
                <a:spcPct val="150000"/>
              </a:lnSpc>
              <a:spcBef>
                <a:spcPts val="0"/>
              </a:spcBef>
              <a:spcAft>
                <a:spcPts val="0"/>
              </a:spcAft>
              <a:buClr>
                <a:schemeClr val="dk2"/>
              </a:buClr>
              <a:buSzPts val="1200"/>
              <a:buChar char="●"/>
            </a:pPr>
            <a:r>
              <a:rPr lang="en" sz="1200">
                <a:solidFill>
                  <a:schemeClr val="dk2"/>
                </a:solidFill>
              </a:rPr>
              <a:t>Hugs require 10% more machine hours to roughly simulate the extra resources required to create the White Chocolate ‘Hug’ </a:t>
            </a:r>
            <a:endParaRPr b="1" sz="1200">
              <a:solidFill>
                <a:schemeClr val="dk2"/>
              </a:solidFill>
            </a:endParaRPr>
          </a:p>
          <a:p>
            <a:pPr indent="0" lvl="0" marL="0" rtl="0" algn="l">
              <a:lnSpc>
                <a:spcPct val="150000"/>
              </a:lnSpc>
              <a:spcBef>
                <a:spcPts val="0"/>
              </a:spcBef>
              <a:spcAft>
                <a:spcPts val="0"/>
              </a:spcAft>
              <a:buClr>
                <a:schemeClr val="dk1"/>
              </a:buClr>
              <a:buSzPts val="1100"/>
              <a:buFont typeface="Arial"/>
              <a:buNone/>
            </a:pPr>
            <a:r>
              <a:rPr b="1" lang="en" sz="1200">
                <a:solidFill>
                  <a:schemeClr val="dk2"/>
                </a:solidFill>
              </a:rPr>
              <a:t>Labor Hours</a:t>
            </a:r>
            <a:endParaRPr b="1" sz="1200">
              <a:solidFill>
                <a:schemeClr val="dk2"/>
              </a:solidFill>
            </a:endParaRPr>
          </a:p>
          <a:p>
            <a:pPr indent="-304800" lvl="0" marL="457200" rtl="0" algn="l">
              <a:lnSpc>
                <a:spcPct val="150000"/>
              </a:lnSpc>
              <a:spcBef>
                <a:spcPts val="0"/>
              </a:spcBef>
              <a:spcAft>
                <a:spcPts val="0"/>
              </a:spcAft>
              <a:buClr>
                <a:schemeClr val="dk2"/>
              </a:buClr>
              <a:buSzPts val="1200"/>
              <a:buChar char="●"/>
            </a:pPr>
            <a:r>
              <a:rPr lang="en" sz="1200">
                <a:solidFill>
                  <a:schemeClr val="dk2"/>
                </a:solidFill>
              </a:rPr>
              <a:t>Reflects the capacity of production workers to intake raw cocoa in lbs</a:t>
            </a:r>
            <a:endParaRPr sz="1200">
              <a:solidFill>
                <a:schemeClr val="dk2"/>
              </a:solidFill>
            </a:endParaRPr>
          </a:p>
          <a:p>
            <a:pPr indent="-304800" lvl="0" marL="457200" rtl="0" algn="l">
              <a:lnSpc>
                <a:spcPct val="150000"/>
              </a:lnSpc>
              <a:spcBef>
                <a:spcPts val="0"/>
              </a:spcBef>
              <a:spcAft>
                <a:spcPts val="0"/>
              </a:spcAft>
              <a:buClr>
                <a:schemeClr val="dk2"/>
              </a:buClr>
              <a:buSzPts val="1200"/>
              <a:buChar char="●"/>
            </a:pPr>
            <a:r>
              <a:rPr lang="en" sz="1200">
                <a:solidFill>
                  <a:schemeClr val="dk2"/>
                </a:solidFill>
              </a:rPr>
              <a:t>Converted into units of production to simplify equating to production</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1fabc55c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1fabc55c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alisha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constraint of demand for Hugs &amp; Kisses are based off an estimate of weekly production capacity with </a:t>
            </a:r>
            <a:r>
              <a:rPr lang="en"/>
              <a:t>fluctuating</a:t>
            </a:r>
            <a:r>
              <a:rPr lang="en"/>
              <a:t> demand across the 4 weeks within a month to simulate a realistic commercial variability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d2257e8c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d2257e8c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alisha (constraints - product demand)</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Clr>
                <a:schemeClr val="dk1"/>
              </a:buClr>
              <a:buSzPts val="1100"/>
              <a:buFont typeface="Arial"/>
              <a:buNone/>
            </a:pPr>
            <a:r>
              <a:rPr b="1" lang="en" sz="1800">
                <a:solidFill>
                  <a:schemeClr val="dk2"/>
                </a:solidFill>
              </a:rPr>
              <a:t>Total Demand</a:t>
            </a:r>
            <a:endParaRPr b="1"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Calculated by multiplying total daily Kisses production by proportion of Kisses and Hugs products which the model incorporates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Fluctuates across the weeks of the month to simulate realistic commercial variability</a:t>
            </a:r>
            <a:endParaRPr sz="1800">
              <a:solidFill>
                <a:schemeClr val="dk2"/>
              </a:solidFill>
            </a:endParaRPr>
          </a:p>
          <a:p>
            <a:pPr indent="0" lvl="0" marL="0" rtl="0" algn="l">
              <a:lnSpc>
                <a:spcPct val="150000"/>
              </a:lnSpc>
              <a:spcBef>
                <a:spcPts val="0"/>
              </a:spcBef>
              <a:spcAft>
                <a:spcPts val="0"/>
              </a:spcAft>
              <a:buClr>
                <a:schemeClr val="dk1"/>
              </a:buClr>
              <a:buSzPts val="1100"/>
              <a:buFont typeface="Arial"/>
              <a:buNone/>
            </a:pPr>
            <a:r>
              <a:rPr b="1" lang="en" sz="1800">
                <a:solidFill>
                  <a:schemeClr val="dk2"/>
                </a:solidFill>
              </a:rPr>
              <a:t>Demand Kisses</a:t>
            </a:r>
            <a:endParaRPr b="1"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Accounts for 95% of demand amongst all Kisses and Hugs products</a:t>
            </a:r>
            <a:endParaRPr sz="1800">
              <a:solidFill>
                <a:schemeClr val="dk2"/>
              </a:solidFill>
            </a:endParaRPr>
          </a:p>
          <a:p>
            <a:pPr indent="0" lvl="0" marL="0" rtl="0" algn="l">
              <a:lnSpc>
                <a:spcPct val="150000"/>
              </a:lnSpc>
              <a:spcBef>
                <a:spcPts val="0"/>
              </a:spcBef>
              <a:spcAft>
                <a:spcPts val="0"/>
              </a:spcAft>
              <a:buClr>
                <a:schemeClr val="dk1"/>
              </a:buClr>
              <a:buSzPts val="1100"/>
              <a:buFont typeface="Arial"/>
              <a:buNone/>
            </a:pPr>
            <a:r>
              <a:rPr b="1" lang="en" sz="1800">
                <a:solidFill>
                  <a:schemeClr val="dk2"/>
                </a:solidFill>
              </a:rPr>
              <a:t>Demand Hugs</a:t>
            </a:r>
            <a:endParaRPr b="1"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rPr>
              <a:t>Accounts for 5% of demand amongst all Kisses and Hugs products</a:t>
            </a:r>
            <a:endParaRPr sz="1800">
              <a:solidFill>
                <a:schemeClr val="dk2"/>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294d5a31e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5294d5a31e_1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294d5a31e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5294d5a31e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294d5a31e_1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5294d5a31e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d2257e8c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d2257e8c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294d5a31e_1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5294d5a31e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22ab2e3b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22ab2e3b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2928cf2b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2928cf2b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1fabc55c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1fabc55c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alisha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2928cf2b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2928cf2b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d2257e8c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d2257e8c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d2257e8c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d2257e8c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294d5a31e_1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5294d5a31e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1fabc55c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1fabc55c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https://www.hersheys.com/en_us/our-story/our-process.html</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1fabc55c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1fabc55c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1fabc55c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1fabc55c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Taylor</a:t>
            </a:r>
            <a:endParaRPr/>
          </a:p>
          <a:p>
            <a:pPr indent="0" lvl="0" marL="0" rtl="0" algn="l">
              <a:spcBef>
                <a:spcPts val="0"/>
              </a:spcBef>
              <a:spcAft>
                <a:spcPts val="0"/>
              </a:spcAft>
              <a:buNone/>
            </a:pPr>
            <a:r>
              <a:t/>
            </a:r>
            <a:endParaRPr/>
          </a:p>
          <a:p>
            <a:pPr indent="0" lvl="0" marL="0" rtl="0" algn="l">
              <a:lnSpc>
                <a:spcPct val="107916"/>
              </a:lnSpc>
              <a:spcBef>
                <a:spcPts val="0"/>
              </a:spcBef>
              <a:spcAft>
                <a:spcPts val="0"/>
              </a:spcAft>
              <a:buClr>
                <a:schemeClr val="dk1"/>
              </a:buClr>
              <a:buSzPts val="1100"/>
              <a:buFont typeface="Arial"/>
              <a:buNone/>
            </a:pPr>
            <a:r>
              <a:rPr lang="en">
                <a:solidFill>
                  <a:srgbClr val="3F000B"/>
                </a:solidFill>
                <a:latin typeface="Calibri"/>
                <a:ea typeface="Calibri"/>
                <a:cs typeface="Calibri"/>
                <a:sym typeface="Calibri"/>
              </a:rPr>
              <a:t>·      Hershey’s milk chocolate is made with thousands of gallons of fresh milk delivered daily from farms within 200 miles of the factory in Pennsylvania. The milk is mixed with sugar and condensed before mixing it with unsweetened chocolate.</a:t>
            </a:r>
            <a:endParaRPr>
              <a:solidFill>
                <a:srgbClr val="3F000B"/>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a:solidFill>
                  <a:srgbClr val="3F000B"/>
                </a:solidFill>
                <a:latin typeface="Calibri"/>
                <a:ea typeface="Calibri"/>
                <a:cs typeface="Calibri"/>
                <a:sym typeface="Calibri"/>
              </a:rPr>
              <a:t>·      We had a variable for milk that is the amount of milk to be purchased in weeks 1-4, and another variable for the amount of milk to be purchased in weeks 1-4 which exceeds demand for the week and is to be stored to use in another week’s production.</a:t>
            </a:r>
            <a:endParaRPr>
              <a:solidFill>
                <a:srgbClr val="3F000B"/>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a:solidFill>
                  <a:srgbClr val="3F000B"/>
                </a:solidFill>
                <a:latin typeface="Calibri"/>
                <a:ea typeface="Calibri"/>
                <a:cs typeface="Calibri"/>
                <a:sym typeface="Calibri"/>
              </a:rPr>
              <a:t>·      One of our constraints was the demand of milk, which calculated the amount of milk needed to meet the demands of factory production, constrained to equal 0 so that no milk is wasted.</a:t>
            </a:r>
            <a:endParaRPr>
              <a:solidFill>
                <a:srgbClr val="3F000B"/>
              </a:solidFill>
              <a:latin typeface="Calibri"/>
              <a:ea typeface="Calibri"/>
              <a:cs typeface="Calibri"/>
              <a:sym typeface="Calibri"/>
            </a:endParaRPr>
          </a:p>
          <a:p>
            <a:pPr indent="0" lvl="0" marL="0" rtl="0" algn="l">
              <a:lnSpc>
                <a:spcPct val="107916"/>
              </a:lnSpc>
              <a:spcBef>
                <a:spcPts val="800"/>
              </a:spcBef>
              <a:spcAft>
                <a:spcPts val="0"/>
              </a:spcAft>
              <a:buClr>
                <a:schemeClr val="dk1"/>
              </a:buClr>
              <a:buSzPts val="1100"/>
              <a:buFont typeface="Arial"/>
              <a:buNone/>
            </a:pPr>
            <a:r>
              <a:rPr lang="en">
                <a:solidFill>
                  <a:srgbClr val="3F000B"/>
                </a:solidFill>
                <a:latin typeface="Calibri"/>
                <a:ea typeface="Calibri"/>
                <a:cs typeface="Calibri"/>
                <a:sym typeface="Calibri"/>
              </a:rPr>
              <a:t>·      Our other constraint for milk was the supply. This was the static order of milk required to produce enough to meet a tolerable level of product demand and order the minimum amount from the dairy farms where the milk is locally sourced. These local farmers are very dependent on the Hershey Company.</a:t>
            </a:r>
            <a:endParaRPr sz="1200">
              <a:solidFill>
                <a:srgbClr val="3F000B"/>
              </a:solidFill>
              <a:latin typeface="Calibri"/>
              <a:ea typeface="Calibri"/>
              <a:cs typeface="Calibri"/>
              <a:sym typeface="Calibri"/>
            </a:endParaRPr>
          </a:p>
          <a:p>
            <a:pPr indent="-304800" lvl="0" marL="457200" rtl="0" algn="l">
              <a:lnSpc>
                <a:spcPct val="150000"/>
              </a:lnSpc>
              <a:spcBef>
                <a:spcPts val="800"/>
              </a:spcBef>
              <a:spcAft>
                <a:spcPts val="0"/>
              </a:spcAft>
              <a:buClr>
                <a:schemeClr val="dk2"/>
              </a:buClr>
              <a:buSzPts val="1200"/>
              <a:buChar char="●"/>
            </a:pPr>
            <a:r>
              <a:rPr lang="en" sz="1200">
                <a:solidFill>
                  <a:schemeClr val="dk2"/>
                </a:solidFill>
              </a:rPr>
              <a:t>The range of milk to be ordered based on reported statistic and converted to reflect the solver’s narrow production focus</a:t>
            </a:r>
            <a:endParaRPr sz="1200">
              <a:solidFill>
                <a:srgbClr val="3F000B"/>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1fabc55c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1fabc55c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8" name="Shape 58"/>
        <p:cNvGrpSpPr/>
        <p:nvPr/>
      </p:nvGrpSpPr>
      <p:grpSpPr>
        <a:xfrm>
          <a:off x="0" y="0"/>
          <a:ext cx="0" cy="0"/>
          <a:chOff x="0" y="0"/>
          <a:chExt cx="0" cy="0"/>
        </a:xfrm>
      </p:grpSpPr>
      <p:sp>
        <p:nvSpPr>
          <p:cNvPr id="59" name="Google Shape;59;p1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0" name="Google Shape;60;p1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 name="Shape 89"/>
        <p:cNvGrpSpPr/>
        <p:nvPr/>
      </p:nvGrpSpPr>
      <p:grpSpPr>
        <a:xfrm>
          <a:off x="0" y="0"/>
          <a:ext cx="0" cy="0"/>
          <a:chOff x="0" y="0"/>
          <a:chExt cx="0" cy="0"/>
        </a:xfrm>
      </p:grpSpPr>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21.png"/><Relationship Id="rId7"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E0F7"/>
        </a:solidFill>
      </p:bgPr>
    </p:bg>
    <p:spTree>
      <p:nvGrpSpPr>
        <p:cNvPr id="94" name="Shape 94"/>
        <p:cNvGrpSpPr/>
        <p:nvPr/>
      </p:nvGrpSpPr>
      <p:grpSpPr>
        <a:xfrm>
          <a:off x="0" y="0"/>
          <a:ext cx="0" cy="0"/>
          <a:chOff x="0" y="0"/>
          <a:chExt cx="0" cy="0"/>
        </a:xfrm>
      </p:grpSpPr>
      <p:sp>
        <p:nvSpPr>
          <p:cNvPr id="95" name="Google Shape;95;p24"/>
          <p:cNvSpPr txBox="1"/>
          <p:nvPr>
            <p:ph type="ctrTitle"/>
          </p:nvPr>
        </p:nvSpPr>
        <p:spPr>
          <a:xfrm>
            <a:off x="1042500" y="3143525"/>
            <a:ext cx="7059000" cy="136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500">
                <a:latin typeface="Rajdhani"/>
                <a:ea typeface="Rajdhani"/>
                <a:cs typeface="Rajdhani"/>
                <a:sym typeface="Rajdhani"/>
              </a:rPr>
              <a:t>Optimizing Profit for the</a:t>
            </a:r>
            <a:endParaRPr b="1" sz="4500">
              <a:latin typeface="Rajdhani"/>
              <a:ea typeface="Rajdhani"/>
              <a:cs typeface="Rajdhani"/>
              <a:sym typeface="Rajdhani"/>
            </a:endParaRPr>
          </a:p>
          <a:p>
            <a:pPr indent="0" lvl="0" marL="0" rtl="0" algn="ctr">
              <a:spcBef>
                <a:spcPts val="0"/>
              </a:spcBef>
              <a:spcAft>
                <a:spcPts val="0"/>
              </a:spcAft>
              <a:buNone/>
            </a:pPr>
            <a:r>
              <a:rPr b="1" lang="en" sz="4500">
                <a:latin typeface="Rajdhani"/>
                <a:ea typeface="Rajdhani"/>
                <a:cs typeface="Rajdhani"/>
                <a:sym typeface="Rajdhani"/>
              </a:rPr>
              <a:t>Hershey Company</a:t>
            </a:r>
            <a:endParaRPr b="1" sz="4500">
              <a:latin typeface="Rajdhani"/>
              <a:ea typeface="Rajdhani"/>
              <a:cs typeface="Rajdhani"/>
              <a:sym typeface="Rajdhani"/>
            </a:endParaRPr>
          </a:p>
        </p:txBody>
      </p:sp>
      <p:sp>
        <p:nvSpPr>
          <p:cNvPr id="96" name="Google Shape;96;p24"/>
          <p:cNvSpPr txBox="1"/>
          <p:nvPr>
            <p:ph idx="1" type="subTitle"/>
          </p:nvPr>
        </p:nvSpPr>
        <p:spPr>
          <a:xfrm>
            <a:off x="374500" y="4511525"/>
            <a:ext cx="8520600" cy="55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Calibri"/>
                <a:ea typeface="Calibri"/>
                <a:cs typeface="Calibri"/>
                <a:sym typeface="Calibri"/>
              </a:rPr>
              <a:t>By: Alisha Barker, Jake Beder, Taylor Corbalis, Elijah Raffo, Johnny Whitaker</a:t>
            </a:r>
            <a:endParaRPr sz="2000">
              <a:solidFill>
                <a:srgbClr val="000000"/>
              </a:solidFill>
              <a:latin typeface="Calibri"/>
              <a:ea typeface="Calibri"/>
              <a:cs typeface="Calibri"/>
              <a:sym typeface="Calibri"/>
            </a:endParaRPr>
          </a:p>
        </p:txBody>
      </p:sp>
      <p:pic>
        <p:nvPicPr>
          <p:cNvPr id="97" name="Google Shape;97;p24"/>
          <p:cNvPicPr preferRelativeResize="0"/>
          <p:nvPr/>
        </p:nvPicPr>
        <p:blipFill>
          <a:blip r:embed="rId3">
            <a:alphaModFix/>
          </a:blip>
          <a:stretch>
            <a:fillRect/>
          </a:stretch>
        </p:blipFill>
        <p:spPr>
          <a:xfrm>
            <a:off x="0" y="-53375"/>
            <a:ext cx="9144000" cy="314428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33"/>
          <p:cNvPicPr preferRelativeResize="0"/>
          <p:nvPr/>
        </p:nvPicPr>
        <p:blipFill>
          <a:blip r:embed="rId3">
            <a:alphaModFix/>
          </a:blip>
          <a:stretch>
            <a:fillRect/>
          </a:stretch>
        </p:blipFill>
        <p:spPr>
          <a:xfrm>
            <a:off x="0" y="3813"/>
            <a:ext cx="9144000" cy="5135872"/>
          </a:xfrm>
          <a:prstGeom prst="rect">
            <a:avLst/>
          </a:prstGeom>
          <a:noFill/>
          <a:ln>
            <a:noFill/>
          </a:ln>
        </p:spPr>
      </p:pic>
      <p:sp>
        <p:nvSpPr>
          <p:cNvPr id="164" name="Google Shape;164;p33"/>
          <p:cNvSpPr txBox="1"/>
          <p:nvPr>
            <p:ph type="title"/>
          </p:nvPr>
        </p:nvSpPr>
        <p:spPr>
          <a:xfrm>
            <a:off x="1389600" y="202325"/>
            <a:ext cx="6364800" cy="15123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4500">
                <a:latin typeface="Rajdhani"/>
                <a:ea typeface="Rajdhani"/>
                <a:cs typeface="Rajdhani"/>
                <a:sym typeface="Rajdhani"/>
              </a:rPr>
              <a:t>Constraints, Production &amp; Resources</a:t>
            </a:r>
            <a:endParaRPr b="1" sz="4500">
              <a:latin typeface="Rajdhani"/>
              <a:ea typeface="Rajdhani"/>
              <a:cs typeface="Rajdhani"/>
              <a:sym typeface="Rajdhani"/>
            </a:endParaRPr>
          </a:p>
        </p:txBody>
      </p:sp>
      <p:sp>
        <p:nvSpPr>
          <p:cNvPr id="165" name="Google Shape;165;p33"/>
          <p:cNvSpPr txBox="1"/>
          <p:nvPr/>
        </p:nvSpPr>
        <p:spPr>
          <a:xfrm>
            <a:off x="1583100" y="2151100"/>
            <a:ext cx="5977800" cy="2587800"/>
          </a:xfrm>
          <a:prstGeom prst="rect">
            <a:avLst/>
          </a:prstGeom>
          <a:solidFill>
            <a:srgbClr val="FFFFFF">
              <a:alpha val="83080"/>
            </a:srgbClr>
          </a:solid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alibri"/>
              <a:buChar char="●"/>
            </a:pPr>
            <a:r>
              <a:rPr lang="en" sz="2400">
                <a:latin typeface="Calibri"/>
                <a:ea typeface="Calibri"/>
                <a:cs typeface="Calibri"/>
                <a:sym typeface="Calibri"/>
              </a:rPr>
              <a:t>Machine Hours</a:t>
            </a:r>
            <a:endParaRPr sz="24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 sz="2400">
                <a:latin typeface="Calibri"/>
                <a:ea typeface="Calibri"/>
                <a:cs typeface="Calibri"/>
                <a:sym typeface="Calibri"/>
              </a:rPr>
              <a:t>Reflects total max production capacity</a:t>
            </a:r>
            <a:endParaRPr sz="24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 sz="2400">
                <a:latin typeface="Calibri"/>
                <a:ea typeface="Calibri"/>
                <a:cs typeface="Calibri"/>
                <a:sym typeface="Calibri"/>
              </a:rPr>
              <a:t>Hugs require 10% more machine hours</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 sz="2400">
                <a:latin typeface="Calibri"/>
                <a:ea typeface="Calibri"/>
                <a:cs typeface="Calibri"/>
                <a:sym typeface="Calibri"/>
              </a:rPr>
              <a:t>Labor Hours</a:t>
            </a:r>
            <a:endParaRPr sz="24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 sz="2400">
                <a:latin typeface="Calibri"/>
                <a:ea typeface="Calibri"/>
                <a:cs typeface="Calibri"/>
                <a:sym typeface="Calibri"/>
              </a:rPr>
              <a:t>Capacity of production workers</a:t>
            </a:r>
            <a:endParaRPr sz="2400">
              <a:latin typeface="Calibri"/>
              <a:ea typeface="Calibri"/>
              <a:cs typeface="Calibri"/>
              <a:sym typeface="Calibri"/>
            </a:endParaRPr>
          </a:p>
          <a:p>
            <a:pPr indent="-381000" lvl="1" marL="914400" rtl="0" algn="l">
              <a:spcBef>
                <a:spcPts val="0"/>
              </a:spcBef>
              <a:spcAft>
                <a:spcPts val="0"/>
              </a:spcAft>
              <a:buSzPts val="2400"/>
              <a:buFont typeface="Calibri"/>
              <a:buChar char="○"/>
            </a:pPr>
            <a:r>
              <a:rPr lang="en" sz="2400">
                <a:latin typeface="Calibri"/>
                <a:ea typeface="Calibri"/>
                <a:cs typeface="Calibri"/>
                <a:sym typeface="Calibri"/>
              </a:rPr>
              <a:t>Converted into units of production</a:t>
            </a:r>
            <a:endParaRPr sz="24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4"/>
          <p:cNvSpPr txBox="1"/>
          <p:nvPr>
            <p:ph type="title"/>
          </p:nvPr>
        </p:nvSpPr>
        <p:spPr>
          <a:xfrm>
            <a:off x="2770350" y="124175"/>
            <a:ext cx="3603300" cy="8337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Rajdhani"/>
                <a:ea typeface="Rajdhani"/>
                <a:cs typeface="Rajdhani"/>
                <a:sym typeface="Rajdhani"/>
              </a:rPr>
              <a:t>Demand</a:t>
            </a:r>
            <a:endParaRPr b="1" sz="6000">
              <a:latin typeface="Rajdhani"/>
              <a:ea typeface="Rajdhani"/>
              <a:cs typeface="Rajdhani"/>
              <a:sym typeface="Rajdhani"/>
            </a:endParaRPr>
          </a:p>
        </p:txBody>
      </p:sp>
      <p:sp>
        <p:nvSpPr>
          <p:cNvPr id="171" name="Google Shape;171;p34"/>
          <p:cNvSpPr/>
          <p:nvPr/>
        </p:nvSpPr>
        <p:spPr>
          <a:xfrm>
            <a:off x="703400" y="1349650"/>
            <a:ext cx="7884600" cy="3301200"/>
          </a:xfrm>
          <a:prstGeom prst="rect">
            <a:avLst/>
          </a:prstGeom>
          <a:solidFill>
            <a:srgbClr val="FFFFFF">
              <a:alpha val="83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4"/>
          <p:cNvSpPr txBox="1"/>
          <p:nvPr/>
        </p:nvSpPr>
        <p:spPr>
          <a:xfrm>
            <a:off x="799100" y="1500250"/>
            <a:ext cx="7693200" cy="3000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lang="en" sz="2000">
                <a:latin typeface="Calibri"/>
                <a:ea typeface="Calibri"/>
                <a:cs typeface="Calibri"/>
                <a:sym typeface="Calibri"/>
              </a:rPr>
              <a:t>The demand for Kisses &amp; Hugs are based off an estimate of weekly production capacity with fluctuating demand across the weeks of the month to simulate realistic commercial variability</a:t>
            </a:r>
            <a:endParaRPr sz="2000">
              <a:latin typeface="Calibri"/>
              <a:ea typeface="Calibri"/>
              <a:cs typeface="Calibri"/>
              <a:sym typeface="Calibri"/>
            </a:endParaRPr>
          </a:p>
          <a:p>
            <a:pPr indent="0" lvl="0" marL="457200" rtl="0" algn="l">
              <a:spcBef>
                <a:spcPts val="0"/>
              </a:spcBef>
              <a:spcAft>
                <a:spcPts val="0"/>
              </a:spcAft>
              <a:buNone/>
            </a:pPr>
            <a:r>
              <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Other demands such as cocoa, milk, and milk chocolate are based off the estimates of total factory production capacity</a:t>
            </a:r>
            <a:endParaRPr sz="2000">
              <a:latin typeface="Calibri"/>
              <a:ea typeface="Calibri"/>
              <a:cs typeface="Calibri"/>
              <a:sym typeface="Calibri"/>
            </a:endParaRPr>
          </a:p>
          <a:p>
            <a:pPr indent="0" lvl="0" marL="457200" rtl="0" algn="l">
              <a:spcBef>
                <a:spcPts val="0"/>
              </a:spcBef>
              <a:spcAft>
                <a:spcPts val="0"/>
              </a:spcAft>
              <a:buNone/>
            </a:pPr>
            <a:r>
              <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 sz="2000">
                <a:latin typeface="Calibri"/>
                <a:ea typeface="Calibri"/>
                <a:cs typeface="Calibri"/>
                <a:sym typeface="Calibri"/>
              </a:rPr>
              <a:t>Whatever amount that exceeds the weekly demand carries over and is stored to be used in a later’s week production</a:t>
            </a:r>
            <a:endParaRPr sz="2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35"/>
          <p:cNvPicPr preferRelativeResize="0"/>
          <p:nvPr/>
        </p:nvPicPr>
        <p:blipFill>
          <a:blip r:embed="rId3">
            <a:alphaModFix/>
          </a:blip>
          <a:stretch>
            <a:fillRect/>
          </a:stretch>
        </p:blipFill>
        <p:spPr>
          <a:xfrm>
            <a:off x="4122400" y="513977"/>
            <a:ext cx="5021600" cy="4732398"/>
          </a:xfrm>
          <a:prstGeom prst="rect">
            <a:avLst/>
          </a:prstGeom>
          <a:noFill/>
          <a:ln>
            <a:noFill/>
          </a:ln>
        </p:spPr>
      </p:pic>
      <p:pic>
        <p:nvPicPr>
          <p:cNvPr id="178" name="Google Shape;178;p35"/>
          <p:cNvPicPr preferRelativeResize="0"/>
          <p:nvPr/>
        </p:nvPicPr>
        <p:blipFill>
          <a:blip r:embed="rId4">
            <a:alphaModFix/>
          </a:blip>
          <a:stretch>
            <a:fillRect/>
          </a:stretch>
        </p:blipFill>
        <p:spPr>
          <a:xfrm>
            <a:off x="0" y="380625"/>
            <a:ext cx="4793350" cy="4793350"/>
          </a:xfrm>
          <a:prstGeom prst="rect">
            <a:avLst/>
          </a:prstGeom>
          <a:noFill/>
          <a:ln>
            <a:noFill/>
          </a:ln>
        </p:spPr>
      </p:pic>
      <p:sp>
        <p:nvSpPr>
          <p:cNvPr id="179" name="Google Shape;179;p35"/>
          <p:cNvSpPr txBox="1"/>
          <p:nvPr/>
        </p:nvSpPr>
        <p:spPr>
          <a:xfrm>
            <a:off x="85725" y="34300"/>
            <a:ext cx="58806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Constraints - Product Demand</a:t>
            </a:r>
            <a:endParaRPr sz="3000"/>
          </a:p>
        </p:txBody>
      </p:sp>
      <p:sp>
        <p:nvSpPr>
          <p:cNvPr id="180" name="Google Shape;180;p35"/>
          <p:cNvSpPr/>
          <p:nvPr/>
        </p:nvSpPr>
        <p:spPr>
          <a:xfrm>
            <a:off x="1170725" y="2726075"/>
            <a:ext cx="2451900" cy="1508700"/>
          </a:xfrm>
          <a:prstGeom prst="rect">
            <a:avLst/>
          </a:prstGeom>
          <a:solidFill>
            <a:srgbClr val="EEEEEE">
              <a:alpha val="3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5"/>
          <p:cNvSpPr txBox="1"/>
          <p:nvPr/>
        </p:nvSpPr>
        <p:spPr>
          <a:xfrm>
            <a:off x="1273625" y="2820275"/>
            <a:ext cx="2246100" cy="13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7200"/>
              <a:t>95%</a:t>
            </a:r>
            <a:endParaRPr sz="7200"/>
          </a:p>
          <a:p>
            <a:pPr indent="0" lvl="0" marL="0" rtl="0" algn="ctr">
              <a:spcBef>
                <a:spcPts val="0"/>
              </a:spcBef>
              <a:spcAft>
                <a:spcPts val="0"/>
              </a:spcAft>
              <a:buNone/>
            </a:pPr>
            <a:r>
              <a:t/>
            </a:r>
            <a:endParaRPr/>
          </a:p>
        </p:txBody>
      </p:sp>
      <p:sp>
        <p:nvSpPr>
          <p:cNvPr id="182" name="Google Shape;182;p35"/>
          <p:cNvSpPr/>
          <p:nvPr/>
        </p:nvSpPr>
        <p:spPr>
          <a:xfrm>
            <a:off x="5407250" y="2726075"/>
            <a:ext cx="2451900" cy="1508700"/>
          </a:xfrm>
          <a:prstGeom prst="rect">
            <a:avLst/>
          </a:prstGeom>
          <a:solidFill>
            <a:srgbClr val="EEEEEE">
              <a:alpha val="6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5"/>
          <p:cNvSpPr txBox="1"/>
          <p:nvPr/>
        </p:nvSpPr>
        <p:spPr>
          <a:xfrm>
            <a:off x="5510150" y="2820275"/>
            <a:ext cx="2246100" cy="13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t>5%</a:t>
            </a:r>
            <a:endParaRPr sz="7200"/>
          </a:p>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87" name="Shape 187"/>
        <p:cNvGrpSpPr/>
        <p:nvPr/>
      </p:nvGrpSpPr>
      <p:grpSpPr>
        <a:xfrm>
          <a:off x="0" y="0"/>
          <a:ext cx="0" cy="0"/>
          <a:chOff x="0" y="0"/>
          <a:chExt cx="0" cy="0"/>
        </a:xfrm>
      </p:grpSpPr>
      <p:grpSp>
        <p:nvGrpSpPr>
          <p:cNvPr id="188" name="Google Shape;188;p36"/>
          <p:cNvGrpSpPr/>
          <p:nvPr/>
        </p:nvGrpSpPr>
        <p:grpSpPr>
          <a:xfrm>
            <a:off x="157316" y="167148"/>
            <a:ext cx="8691715" cy="4778477"/>
            <a:chOff x="0" y="0"/>
            <a:chExt cx="8691715" cy="4778477"/>
          </a:xfrm>
        </p:grpSpPr>
        <p:sp>
          <p:nvSpPr>
            <p:cNvPr id="189" name="Google Shape;189;p36"/>
            <p:cNvSpPr/>
            <p:nvPr/>
          </p:nvSpPr>
          <p:spPr>
            <a:xfrm>
              <a:off x="4925305" y="0"/>
              <a:ext cx="3766410" cy="1592826"/>
            </a:xfrm>
            <a:custGeom>
              <a:rect b="b" l="l" r="r" t="t"/>
              <a:pathLst>
                <a:path extrusionOk="0" h="120000" w="120000">
                  <a:moveTo>
                    <a:pt x="0" y="120000"/>
                  </a:moveTo>
                  <a:lnTo>
                    <a:pt x="31385" y="0"/>
                  </a:lnTo>
                  <a:lnTo>
                    <a:pt x="120000" y="0"/>
                  </a:lnTo>
                  <a:lnTo>
                    <a:pt x="120000" y="120000"/>
                  </a:lnTo>
                  <a:close/>
                </a:path>
              </a:pathLst>
            </a:custGeom>
            <a:solidFill>
              <a:schemeClr val="lt1">
                <a:alpha val="89803"/>
              </a:schemeClr>
            </a:solidFill>
            <a:ln cap="flat" cmpd="sng" w="25400">
              <a:solidFill>
                <a:srgbClr val="FFAA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6"/>
            <p:cNvSpPr txBox="1"/>
            <p:nvPr/>
          </p:nvSpPr>
          <p:spPr>
            <a:xfrm>
              <a:off x="5910366" y="0"/>
              <a:ext cx="2781349" cy="1592826"/>
            </a:xfrm>
            <a:prstGeom prst="rect">
              <a:avLst/>
            </a:prstGeom>
            <a:noFill/>
            <a:ln>
              <a:noFill/>
            </a:ln>
          </p:spPr>
          <p:txBody>
            <a:bodyPr anchorCtr="0" anchor="t" bIns="152400" lIns="152400" spcFirstLastPara="1" rIns="152400" wrap="square" tIns="152400">
              <a:noAutofit/>
            </a:bodyPr>
            <a:lstStyle/>
            <a:p>
              <a:pPr indent="-285750" lvl="1" marL="285750" marR="0" rtl="0" algn="l">
                <a:lnSpc>
                  <a:spcPct val="90000"/>
                </a:lnSpc>
                <a:spcBef>
                  <a:spcPts val="0"/>
                </a:spcBef>
                <a:spcAft>
                  <a:spcPts val="0"/>
                </a:spcAft>
                <a:buClr>
                  <a:srgbClr val="000000"/>
                </a:buClr>
                <a:buSzPts val="4000"/>
                <a:buFont typeface="Arial"/>
                <a:buChar char="•"/>
              </a:pPr>
              <a:r>
                <a:rPr b="0" i="0" lang="en" sz="4000" u="none" cap="none" strike="noStrike">
                  <a:solidFill>
                    <a:srgbClr val="000000"/>
                  </a:solidFill>
                  <a:latin typeface="Arial"/>
                  <a:ea typeface="Arial"/>
                  <a:cs typeface="Arial"/>
                  <a:sym typeface="Arial"/>
                </a:rPr>
                <a:t>Monthly Profit</a:t>
              </a:r>
              <a:endParaRPr/>
            </a:p>
          </p:txBody>
        </p:sp>
        <p:sp>
          <p:nvSpPr>
            <p:cNvPr id="191" name="Google Shape;191;p36"/>
            <p:cNvSpPr/>
            <p:nvPr/>
          </p:nvSpPr>
          <p:spPr>
            <a:xfrm rot="10800000">
              <a:off x="0" y="0"/>
              <a:ext cx="5910366" cy="1592826"/>
            </a:xfrm>
            <a:prstGeom prst="trapezoid">
              <a:avLst>
                <a:gd fmla="val 61844" name="adj"/>
              </a:avLst>
            </a:prstGeom>
            <a:solidFill>
              <a:srgbClr val="FFAA3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6"/>
            <p:cNvSpPr txBox="1"/>
            <p:nvPr/>
          </p:nvSpPr>
          <p:spPr>
            <a:xfrm>
              <a:off x="1034314" y="0"/>
              <a:ext cx="3841738" cy="1592826"/>
            </a:xfrm>
            <a:prstGeom prst="rect">
              <a:avLst/>
            </a:prstGeom>
            <a:noFill/>
            <a:ln>
              <a:noFill/>
            </a:ln>
          </p:spPr>
          <p:txBody>
            <a:bodyPr anchorCtr="0" anchor="ctr" bIns="69850" lIns="69850" spcFirstLastPara="1" rIns="69850" wrap="square" tIns="69850">
              <a:noAutofit/>
            </a:bodyPr>
            <a:lstStyle/>
            <a:p>
              <a:pPr indent="0" lvl="0" marL="0" marR="0" rtl="0" algn="ctr">
                <a:lnSpc>
                  <a:spcPct val="90000"/>
                </a:lnSpc>
                <a:spcBef>
                  <a:spcPts val="0"/>
                </a:spcBef>
                <a:spcAft>
                  <a:spcPts val="0"/>
                </a:spcAft>
                <a:buClr>
                  <a:srgbClr val="000000"/>
                </a:buClr>
                <a:buSzPts val="5500"/>
                <a:buFont typeface="Arial"/>
                <a:buNone/>
              </a:pPr>
              <a:r>
                <a:rPr b="0" i="0" lang="en" sz="5500" u="none" cap="none" strike="noStrike">
                  <a:solidFill>
                    <a:schemeClr val="lt1"/>
                  </a:solidFill>
                  <a:latin typeface="Arial"/>
                  <a:ea typeface="Arial"/>
                  <a:cs typeface="Arial"/>
                  <a:sym typeface="Arial"/>
                </a:rPr>
                <a:t>Maximize</a:t>
              </a:r>
              <a:endParaRPr/>
            </a:p>
          </p:txBody>
        </p:sp>
        <p:sp>
          <p:nvSpPr>
            <p:cNvPr id="193" name="Google Shape;193;p36"/>
            <p:cNvSpPr/>
            <p:nvPr/>
          </p:nvSpPr>
          <p:spPr>
            <a:xfrm>
              <a:off x="3940244" y="1592825"/>
              <a:ext cx="4751471" cy="1592826"/>
            </a:xfrm>
            <a:custGeom>
              <a:rect b="b" l="l" r="r" t="t"/>
              <a:pathLst>
                <a:path extrusionOk="0" h="120000" w="120000">
                  <a:moveTo>
                    <a:pt x="0" y="120000"/>
                  </a:moveTo>
                  <a:lnTo>
                    <a:pt x="24878" y="0"/>
                  </a:lnTo>
                  <a:lnTo>
                    <a:pt x="120000" y="0"/>
                  </a:lnTo>
                  <a:lnTo>
                    <a:pt x="120000" y="120000"/>
                  </a:lnTo>
                  <a:close/>
                </a:path>
              </a:pathLst>
            </a:custGeom>
            <a:solidFill>
              <a:schemeClr val="lt1">
                <a:alpha val="89803"/>
              </a:schemeClr>
            </a:solidFill>
            <a:ln cap="flat" cmpd="sng" w="25400">
              <a:solidFill>
                <a:srgbClr val="FFAA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6"/>
            <p:cNvSpPr txBox="1"/>
            <p:nvPr/>
          </p:nvSpPr>
          <p:spPr>
            <a:xfrm>
              <a:off x="4925305" y="1592825"/>
              <a:ext cx="3766410" cy="1592826"/>
            </a:xfrm>
            <a:prstGeom prst="rect">
              <a:avLst/>
            </a:prstGeom>
            <a:noFill/>
            <a:ln>
              <a:noFill/>
            </a:ln>
          </p:spPr>
          <p:txBody>
            <a:bodyPr anchorCtr="0" anchor="t" bIns="152400" lIns="152400" spcFirstLastPara="1" rIns="152400" wrap="square" tIns="152400">
              <a:noAutofit/>
            </a:bodyPr>
            <a:lstStyle/>
            <a:p>
              <a:pPr indent="-285750" lvl="1" marL="285750" marR="0" rtl="0" algn="l">
                <a:lnSpc>
                  <a:spcPct val="90000"/>
                </a:lnSpc>
                <a:spcBef>
                  <a:spcPts val="0"/>
                </a:spcBef>
                <a:spcAft>
                  <a:spcPts val="0"/>
                </a:spcAft>
                <a:buClr>
                  <a:srgbClr val="000000"/>
                </a:buClr>
                <a:buSzPts val="4000"/>
                <a:buFont typeface="Arial"/>
                <a:buChar char="•"/>
              </a:pPr>
              <a:r>
                <a:rPr b="0" i="0" lang="en" sz="4000" u="none" cap="none" strike="noStrike">
                  <a:solidFill>
                    <a:srgbClr val="000000"/>
                  </a:solidFill>
                  <a:latin typeface="Arial"/>
                  <a:ea typeface="Arial"/>
                  <a:cs typeface="Arial"/>
                  <a:sym typeface="Arial"/>
                </a:rPr>
                <a:t>Four Weeks of Constraints</a:t>
              </a:r>
              <a:endParaRPr/>
            </a:p>
          </p:txBody>
        </p:sp>
        <p:sp>
          <p:nvSpPr>
            <p:cNvPr id="195" name="Google Shape;195;p36"/>
            <p:cNvSpPr/>
            <p:nvPr/>
          </p:nvSpPr>
          <p:spPr>
            <a:xfrm rot="10800000">
              <a:off x="985061" y="1592825"/>
              <a:ext cx="3940244" cy="1592826"/>
            </a:xfrm>
            <a:prstGeom prst="trapezoid">
              <a:avLst>
                <a:gd fmla="val 61844" name="adj"/>
              </a:avLst>
            </a:prstGeom>
            <a:solidFill>
              <a:srgbClr val="FFAA3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6"/>
            <p:cNvSpPr txBox="1"/>
            <p:nvPr/>
          </p:nvSpPr>
          <p:spPr>
            <a:xfrm>
              <a:off x="1674603" y="1592825"/>
              <a:ext cx="2561158" cy="1592826"/>
            </a:xfrm>
            <a:prstGeom prst="rect">
              <a:avLst/>
            </a:prstGeom>
            <a:noFill/>
            <a:ln>
              <a:noFill/>
            </a:ln>
          </p:spPr>
          <p:txBody>
            <a:bodyPr anchorCtr="0" anchor="ctr" bIns="69850" lIns="69850" spcFirstLastPara="1" rIns="69850" wrap="square" tIns="69850">
              <a:noAutofit/>
            </a:bodyPr>
            <a:lstStyle/>
            <a:p>
              <a:pPr indent="0" lvl="0" marL="0" marR="0" rtl="0" algn="ctr">
                <a:lnSpc>
                  <a:spcPct val="90000"/>
                </a:lnSpc>
                <a:spcBef>
                  <a:spcPts val="0"/>
                </a:spcBef>
                <a:spcAft>
                  <a:spcPts val="0"/>
                </a:spcAft>
                <a:buClr>
                  <a:srgbClr val="000000"/>
                </a:buClr>
                <a:buSzPts val="5500"/>
                <a:buFont typeface="Arial"/>
                <a:buNone/>
              </a:pPr>
              <a:r>
                <a:rPr b="0" i="0" lang="en" sz="5500" u="none" cap="none" strike="noStrike">
                  <a:solidFill>
                    <a:schemeClr val="lt1"/>
                  </a:solidFill>
                  <a:latin typeface="Arial"/>
                  <a:ea typeface="Arial"/>
                  <a:cs typeface="Arial"/>
                  <a:sym typeface="Arial"/>
                </a:rPr>
                <a:t>Subject To</a:t>
              </a:r>
              <a:endParaRPr/>
            </a:p>
          </p:txBody>
        </p:sp>
        <p:sp>
          <p:nvSpPr>
            <p:cNvPr id="197" name="Google Shape;197;p36"/>
            <p:cNvSpPr/>
            <p:nvPr/>
          </p:nvSpPr>
          <p:spPr>
            <a:xfrm>
              <a:off x="2955183" y="3185651"/>
              <a:ext cx="5736532" cy="1592826"/>
            </a:xfrm>
            <a:custGeom>
              <a:rect b="b" l="l" r="r" t="t"/>
              <a:pathLst>
                <a:path extrusionOk="0" h="120000" w="120000">
                  <a:moveTo>
                    <a:pt x="0" y="120000"/>
                  </a:moveTo>
                  <a:lnTo>
                    <a:pt x="20606" y="0"/>
                  </a:lnTo>
                  <a:lnTo>
                    <a:pt x="120000" y="0"/>
                  </a:lnTo>
                  <a:lnTo>
                    <a:pt x="120000" y="120000"/>
                  </a:lnTo>
                  <a:close/>
                </a:path>
              </a:pathLst>
            </a:custGeom>
            <a:solidFill>
              <a:schemeClr val="lt1">
                <a:alpha val="89803"/>
              </a:schemeClr>
            </a:solidFill>
            <a:ln cap="flat" cmpd="sng" w="25400">
              <a:solidFill>
                <a:srgbClr val="FFAA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6"/>
            <p:cNvSpPr txBox="1"/>
            <p:nvPr/>
          </p:nvSpPr>
          <p:spPr>
            <a:xfrm>
              <a:off x="3940244" y="3185651"/>
              <a:ext cx="4751471" cy="1592826"/>
            </a:xfrm>
            <a:prstGeom prst="rect">
              <a:avLst/>
            </a:prstGeom>
            <a:noFill/>
            <a:ln>
              <a:noFill/>
            </a:ln>
          </p:spPr>
          <p:txBody>
            <a:bodyPr anchorCtr="0" anchor="t" bIns="152400" lIns="152400" spcFirstLastPara="1" rIns="152400" wrap="square" tIns="152400">
              <a:noAutofit/>
            </a:bodyPr>
            <a:lstStyle/>
            <a:p>
              <a:pPr indent="-285750" lvl="1" marL="285750" marR="0" rtl="0" algn="l">
                <a:lnSpc>
                  <a:spcPct val="90000"/>
                </a:lnSpc>
                <a:spcBef>
                  <a:spcPts val="0"/>
                </a:spcBef>
                <a:spcAft>
                  <a:spcPts val="0"/>
                </a:spcAft>
                <a:buClr>
                  <a:srgbClr val="000000"/>
                </a:buClr>
                <a:buSzPts val="4000"/>
                <a:buFont typeface="Arial"/>
                <a:buChar char="•"/>
              </a:pPr>
              <a:r>
                <a:rPr b="0" i="0" lang="en" sz="4000" u="none" cap="none" strike="noStrike">
                  <a:solidFill>
                    <a:srgbClr val="000000"/>
                  </a:solidFill>
                  <a:latin typeface="Arial"/>
                  <a:ea typeface="Arial"/>
                  <a:cs typeface="Arial"/>
                  <a:sym typeface="Arial"/>
                </a:rPr>
                <a:t>Projected Profit</a:t>
              </a:r>
              <a:endParaRPr/>
            </a:p>
            <a:p>
              <a:pPr indent="-285750" lvl="1" marL="285750" marR="0" rtl="0" algn="l">
                <a:lnSpc>
                  <a:spcPct val="90000"/>
                </a:lnSpc>
                <a:spcBef>
                  <a:spcPts val="600"/>
                </a:spcBef>
                <a:spcAft>
                  <a:spcPts val="0"/>
                </a:spcAft>
                <a:buClr>
                  <a:srgbClr val="000000"/>
                </a:buClr>
                <a:buSzPts val="4000"/>
                <a:buFont typeface="Arial"/>
                <a:buChar char="•"/>
              </a:pPr>
              <a:r>
                <a:rPr b="0" i="0" lang="en" sz="4000" u="none" cap="none" strike="noStrike">
                  <a:solidFill>
                    <a:srgbClr val="000000"/>
                  </a:solidFill>
                  <a:latin typeface="Arial"/>
                  <a:ea typeface="Arial"/>
                  <a:cs typeface="Arial"/>
                  <a:sym typeface="Arial"/>
                </a:rPr>
                <a:t>Interpret Results</a:t>
              </a:r>
              <a:endParaRPr/>
            </a:p>
          </p:txBody>
        </p:sp>
        <p:sp>
          <p:nvSpPr>
            <p:cNvPr id="199" name="Google Shape;199;p36"/>
            <p:cNvSpPr/>
            <p:nvPr/>
          </p:nvSpPr>
          <p:spPr>
            <a:xfrm rot="10800000">
              <a:off x="1970122" y="3185651"/>
              <a:ext cx="1970122" cy="1592826"/>
            </a:xfrm>
            <a:prstGeom prst="trapezoid">
              <a:avLst>
                <a:gd fmla="val 61844" name="adj"/>
              </a:avLst>
            </a:prstGeom>
            <a:solidFill>
              <a:srgbClr val="FFAA3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0" name="Google Shape;200;p36"/>
          <p:cNvPicPr preferRelativeResize="0"/>
          <p:nvPr/>
        </p:nvPicPr>
        <p:blipFill>
          <a:blip r:embed="rId3">
            <a:alphaModFix/>
          </a:blip>
          <a:stretch>
            <a:fillRect/>
          </a:stretch>
        </p:blipFill>
        <p:spPr>
          <a:xfrm>
            <a:off x="2675700" y="3543325"/>
            <a:ext cx="829525" cy="829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04" name="Shape 204"/>
        <p:cNvGrpSpPr/>
        <p:nvPr/>
      </p:nvGrpSpPr>
      <p:grpSpPr>
        <a:xfrm>
          <a:off x="0" y="0"/>
          <a:ext cx="0" cy="0"/>
          <a:chOff x="0" y="0"/>
          <a:chExt cx="0" cy="0"/>
        </a:xfrm>
      </p:grpSpPr>
      <p:sp>
        <p:nvSpPr>
          <p:cNvPr id="205" name="Google Shape;205;p37"/>
          <p:cNvSpPr txBox="1"/>
          <p:nvPr/>
        </p:nvSpPr>
        <p:spPr>
          <a:xfrm>
            <a:off x="344126" y="0"/>
            <a:ext cx="8652390" cy="208146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06" name="Google Shape;206;p37"/>
          <p:cNvSpPr txBox="1"/>
          <p:nvPr/>
        </p:nvSpPr>
        <p:spPr>
          <a:xfrm>
            <a:off x="344128" y="2279362"/>
            <a:ext cx="6233700" cy="5847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07" name="Google Shape;207;p37"/>
          <p:cNvSpPr txBox="1"/>
          <p:nvPr/>
        </p:nvSpPr>
        <p:spPr>
          <a:xfrm>
            <a:off x="344126" y="2920058"/>
            <a:ext cx="5466737" cy="58477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08" name="Google Shape;208;p37"/>
          <p:cNvSpPr txBox="1"/>
          <p:nvPr/>
        </p:nvSpPr>
        <p:spPr>
          <a:xfrm>
            <a:off x="344126" y="3560754"/>
            <a:ext cx="5466600" cy="5847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209" name="Google Shape;209;p37"/>
          <p:cNvSpPr txBox="1"/>
          <p:nvPr/>
        </p:nvSpPr>
        <p:spPr>
          <a:xfrm>
            <a:off x="344126" y="4201450"/>
            <a:ext cx="5466737" cy="584775"/>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13" name="Shape 213"/>
        <p:cNvGrpSpPr/>
        <p:nvPr/>
      </p:nvGrpSpPr>
      <p:grpSpPr>
        <a:xfrm>
          <a:off x="0" y="0"/>
          <a:ext cx="0" cy="0"/>
          <a:chOff x="0" y="0"/>
          <a:chExt cx="0" cy="0"/>
        </a:xfrm>
      </p:grpSpPr>
      <p:grpSp>
        <p:nvGrpSpPr>
          <p:cNvPr id="214" name="Google Shape;214;p38"/>
          <p:cNvGrpSpPr/>
          <p:nvPr/>
        </p:nvGrpSpPr>
        <p:grpSpPr>
          <a:xfrm>
            <a:off x="131723" y="118811"/>
            <a:ext cx="8874864" cy="4856522"/>
            <a:chOff x="131719" y="118805"/>
            <a:chExt cx="6586170" cy="4167973"/>
          </a:xfrm>
        </p:grpSpPr>
        <p:pic>
          <p:nvPicPr>
            <p:cNvPr id="215" name="Google Shape;215;p38"/>
            <p:cNvPicPr preferRelativeResize="0"/>
            <p:nvPr/>
          </p:nvPicPr>
          <p:blipFill rotWithShape="1">
            <a:blip r:embed="rId3">
              <a:alphaModFix/>
            </a:blip>
            <a:srcRect b="0" l="0" r="0" t="0"/>
            <a:stretch/>
          </p:blipFill>
          <p:spPr>
            <a:xfrm>
              <a:off x="131719" y="118805"/>
              <a:ext cx="6505055" cy="4167973"/>
            </a:xfrm>
            <a:prstGeom prst="rect">
              <a:avLst/>
            </a:prstGeom>
            <a:noFill/>
            <a:ln>
              <a:noFill/>
            </a:ln>
          </p:spPr>
        </p:pic>
        <p:sp>
          <p:nvSpPr>
            <p:cNvPr id="216" name="Google Shape;216;p38"/>
            <p:cNvSpPr/>
            <p:nvPr/>
          </p:nvSpPr>
          <p:spPr>
            <a:xfrm>
              <a:off x="353961" y="226142"/>
              <a:ext cx="1582994" cy="432619"/>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All Cocoa (W1)</a:t>
              </a:r>
              <a:endParaRPr/>
            </a:p>
          </p:txBody>
        </p:sp>
        <p:sp>
          <p:nvSpPr>
            <p:cNvPr id="217" name="Google Shape;217;p38"/>
            <p:cNvSpPr/>
            <p:nvPr/>
          </p:nvSpPr>
          <p:spPr>
            <a:xfrm>
              <a:off x="327412" y="3656191"/>
              <a:ext cx="1583100" cy="432600"/>
            </a:xfrm>
            <a:prstGeom prst="rect">
              <a:avLst/>
            </a:prstGeom>
            <a:solidFill>
              <a:schemeClr val="accent5"/>
            </a:solidFill>
            <a:ln cap="flat" cmpd="sng" w="25400">
              <a:solidFill>
                <a:srgbClr val="006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Milk Chocolate Carry Over (W4)</a:t>
              </a:r>
              <a:endParaRPr/>
            </a:p>
          </p:txBody>
        </p:sp>
        <p:sp>
          <p:nvSpPr>
            <p:cNvPr id="218" name="Google Shape;218;p38"/>
            <p:cNvSpPr/>
            <p:nvPr/>
          </p:nvSpPr>
          <p:spPr>
            <a:xfrm>
              <a:off x="1989803" y="3408945"/>
              <a:ext cx="1437203" cy="432619"/>
            </a:xfrm>
            <a:prstGeom prst="rect">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Carry Over Kiss (W1)</a:t>
              </a:r>
              <a:endParaRPr/>
            </a:p>
          </p:txBody>
        </p:sp>
        <p:sp>
          <p:nvSpPr>
            <p:cNvPr id="219" name="Google Shape;219;p38"/>
            <p:cNvSpPr/>
            <p:nvPr/>
          </p:nvSpPr>
          <p:spPr>
            <a:xfrm>
              <a:off x="1989803" y="442451"/>
              <a:ext cx="1189703" cy="361746"/>
            </a:xfrm>
            <a:prstGeom prst="rect">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Kiss (W1)</a:t>
              </a:r>
              <a:endParaRPr/>
            </a:p>
          </p:txBody>
        </p:sp>
        <p:sp>
          <p:nvSpPr>
            <p:cNvPr id="220" name="Google Shape;220;p38"/>
            <p:cNvSpPr/>
            <p:nvPr/>
          </p:nvSpPr>
          <p:spPr>
            <a:xfrm>
              <a:off x="2109019" y="1319528"/>
              <a:ext cx="1582994" cy="432619"/>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Cocoa Carry Over (W1)</a:t>
              </a:r>
              <a:endParaRPr/>
            </a:p>
          </p:txBody>
        </p:sp>
        <p:sp>
          <p:nvSpPr>
            <p:cNvPr id="221" name="Google Shape;221;p38"/>
            <p:cNvSpPr/>
            <p:nvPr/>
          </p:nvSpPr>
          <p:spPr>
            <a:xfrm>
              <a:off x="5528186" y="436510"/>
              <a:ext cx="1189703" cy="361746"/>
            </a:xfrm>
            <a:prstGeom prst="rect">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Kiss (W2)</a:t>
              </a:r>
              <a:endParaRPr/>
            </a:p>
          </p:txBody>
        </p:sp>
        <p:sp>
          <p:nvSpPr>
            <p:cNvPr id="222" name="Google Shape;222;p38"/>
            <p:cNvSpPr/>
            <p:nvPr/>
          </p:nvSpPr>
          <p:spPr>
            <a:xfrm>
              <a:off x="2109019" y="2390877"/>
              <a:ext cx="1582994" cy="432619"/>
            </a:xfrm>
            <a:prstGeom prst="rect">
              <a:avLst/>
            </a:prstGeom>
            <a:solidFill>
              <a:schemeClr val="accent5"/>
            </a:solidFill>
            <a:ln cap="flat" cmpd="sng" w="25400">
              <a:solidFill>
                <a:srgbClr val="006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Milk Chocolate Carry Over (W1)</a:t>
              </a:r>
              <a:endParaRPr/>
            </a:p>
          </p:txBody>
        </p:sp>
        <p:sp>
          <p:nvSpPr>
            <p:cNvPr id="223" name="Google Shape;223;p38"/>
            <p:cNvSpPr/>
            <p:nvPr/>
          </p:nvSpPr>
          <p:spPr>
            <a:xfrm>
              <a:off x="353959" y="3036643"/>
              <a:ext cx="1530000" cy="432600"/>
            </a:xfrm>
            <a:prstGeom prst="rect">
              <a:avLst/>
            </a:prstGeom>
            <a:solidFill>
              <a:schemeClr val="accent5"/>
            </a:solidFill>
            <a:ln cap="flat" cmpd="sng" w="25400">
              <a:solidFill>
                <a:srgbClr val="006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Milk Chocolate (W</a:t>
              </a:r>
              <a:r>
                <a:rPr lang="en">
                  <a:solidFill>
                    <a:schemeClr val="lt1"/>
                  </a:solidFill>
                </a:rPr>
                <a:t>1</a:t>
              </a:r>
              <a:r>
                <a:rPr b="0" i="0" lang="en" sz="1400" u="none" cap="none" strike="noStrike">
                  <a:solidFill>
                    <a:schemeClr val="lt1"/>
                  </a:solidFill>
                  <a:latin typeface="Arial"/>
                  <a:ea typeface="Arial"/>
                  <a:cs typeface="Arial"/>
                  <a:sym typeface="Arial"/>
                </a:rPr>
                <a:t>)</a:t>
              </a:r>
              <a:endParaRPr/>
            </a:p>
          </p:txBody>
        </p:sp>
        <p:sp>
          <p:nvSpPr>
            <p:cNvPr id="224" name="Google Shape;224;p38"/>
            <p:cNvSpPr/>
            <p:nvPr/>
          </p:nvSpPr>
          <p:spPr>
            <a:xfrm>
              <a:off x="3821338" y="3616300"/>
              <a:ext cx="1530000" cy="432600"/>
            </a:xfrm>
            <a:prstGeom prst="rect">
              <a:avLst/>
            </a:prstGeom>
            <a:solidFill>
              <a:schemeClr val="accent5"/>
            </a:solidFill>
            <a:ln cap="flat" cmpd="sng" w="25400">
              <a:solidFill>
                <a:srgbClr val="006E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Milk Chocolate (W2)</a:t>
              </a:r>
              <a:endParaRPr/>
            </a:p>
          </p:txBody>
        </p:sp>
        <p:sp>
          <p:nvSpPr>
            <p:cNvPr id="225" name="Google Shape;225;p38"/>
            <p:cNvSpPr/>
            <p:nvPr/>
          </p:nvSpPr>
          <p:spPr>
            <a:xfrm>
              <a:off x="380385" y="886909"/>
              <a:ext cx="1582994" cy="432619"/>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Cocoa Carry Over (W4)</a:t>
              </a:r>
              <a:endParaRPr/>
            </a:p>
          </p:txBody>
        </p:sp>
        <p:sp>
          <p:nvSpPr>
            <p:cNvPr id="226" name="Google Shape;226;p38"/>
            <p:cNvSpPr/>
            <p:nvPr/>
          </p:nvSpPr>
          <p:spPr>
            <a:xfrm>
              <a:off x="3754079" y="226142"/>
              <a:ext cx="1582994" cy="432619"/>
            </a:xfrm>
            <a:prstGeom prst="rect">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All Cocoa (W2)</a:t>
              </a:r>
              <a:endParaRPr/>
            </a:p>
          </p:txBody>
        </p:sp>
      </p:grpSp>
      <p:sp>
        <p:nvSpPr>
          <p:cNvPr id="227" name="Google Shape;227;p38"/>
          <p:cNvSpPr/>
          <p:nvPr/>
        </p:nvSpPr>
        <p:spPr>
          <a:xfrm>
            <a:off x="7230874" y="4014500"/>
            <a:ext cx="1730400" cy="504000"/>
          </a:xfrm>
          <a:prstGeom prst="rect">
            <a:avLst/>
          </a:prstGeom>
          <a:gradFill>
            <a:gsLst>
              <a:gs pos="0">
                <a:srgbClr val="9CE7F5"/>
              </a:gs>
              <a:gs pos="35000">
                <a:srgbClr val="BBEAF6"/>
              </a:gs>
              <a:gs pos="100000">
                <a:srgbClr val="E4F9FC"/>
              </a:gs>
            </a:gsLst>
            <a:lin ang="16200000" scaled="0"/>
          </a:gra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Carry Over Kiss (W2)</a:t>
            </a:r>
            <a:endParaRPr/>
          </a:p>
        </p:txBody>
      </p:sp>
      <p:sp>
        <p:nvSpPr>
          <p:cNvPr id="228" name="Google Shape;228;p38"/>
          <p:cNvSpPr/>
          <p:nvPr/>
        </p:nvSpPr>
        <p:spPr>
          <a:xfrm>
            <a:off x="622783" y="1980655"/>
            <a:ext cx="1730478" cy="1075266"/>
          </a:xfrm>
          <a:prstGeom prst="ellipse">
            <a:avLst/>
          </a:prstGeom>
          <a:gradFill>
            <a:gsLst>
              <a:gs pos="0">
                <a:srgbClr val="BBBBBB"/>
              </a:gs>
              <a:gs pos="35000">
                <a:srgbClr val="CFCFCF"/>
              </a:gs>
              <a:gs pos="100000">
                <a:srgbClr val="EDEDED"/>
              </a:gs>
            </a:gsLst>
            <a:lin ang="16200000" scaled="0"/>
          </a:gradFill>
          <a:ln cap="flat" cmpd="sng" w="9525">
            <a:solidFill>
              <a:srgbClr val="20202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Demand &amp; Constraints (W1)</a:t>
            </a:r>
            <a:endParaRPr/>
          </a:p>
        </p:txBody>
      </p:sp>
      <p:sp>
        <p:nvSpPr>
          <p:cNvPr id="229" name="Google Shape;229;p38"/>
          <p:cNvSpPr/>
          <p:nvPr/>
        </p:nvSpPr>
        <p:spPr>
          <a:xfrm>
            <a:off x="5269186" y="1933404"/>
            <a:ext cx="1730478" cy="1075266"/>
          </a:xfrm>
          <a:prstGeom prst="ellipse">
            <a:avLst/>
          </a:prstGeom>
          <a:gradFill>
            <a:gsLst>
              <a:gs pos="0">
                <a:srgbClr val="BBBBBB"/>
              </a:gs>
              <a:gs pos="35000">
                <a:srgbClr val="CFCFCF"/>
              </a:gs>
              <a:gs pos="100000">
                <a:srgbClr val="EDEDED"/>
              </a:gs>
            </a:gsLst>
            <a:lin ang="16200000" scaled="0"/>
          </a:gradFill>
          <a:ln cap="flat" cmpd="sng" w="9525">
            <a:solidFill>
              <a:srgbClr val="20202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dk1"/>
                </a:solidFill>
                <a:latin typeface="Arial"/>
                <a:ea typeface="Arial"/>
                <a:cs typeface="Arial"/>
                <a:sym typeface="Arial"/>
              </a:rPr>
              <a:t>Demand &amp; Constraints (W2)</a:t>
            </a:r>
            <a:endParaRPr/>
          </a:p>
        </p:txBody>
      </p:sp>
      <p:sp>
        <p:nvSpPr>
          <p:cNvPr id="230" name="Google Shape;230;p38"/>
          <p:cNvSpPr/>
          <p:nvPr/>
        </p:nvSpPr>
        <p:spPr>
          <a:xfrm>
            <a:off x="7230875" y="2096550"/>
            <a:ext cx="1775700" cy="950400"/>
          </a:xfrm>
          <a:prstGeom prst="rightArrow">
            <a:avLst>
              <a:gd fmla="val 50000" name="adj1"/>
              <a:gd fmla="val 50000" name="adj2"/>
            </a:avLst>
          </a:prstGeom>
          <a:solidFill>
            <a:srgbClr val="6FA8D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38"/>
          <p:cNvCxnSpPr>
            <a:stCxn id="218" idx="0"/>
            <a:endCxn id="229" idx="4"/>
          </p:cNvCxnSpPr>
          <p:nvPr/>
        </p:nvCxnSpPr>
        <p:spPr>
          <a:xfrm rot="-5400000">
            <a:off x="4397156" y="2215332"/>
            <a:ext cx="943800" cy="2530500"/>
          </a:xfrm>
          <a:prstGeom prst="bentConnector3">
            <a:avLst>
              <a:gd fmla="val 29689" name="adj1"/>
            </a:avLst>
          </a:prstGeom>
          <a:noFill/>
          <a:ln cap="flat" cmpd="sng" w="38100">
            <a:solidFill>
              <a:srgbClr val="000000"/>
            </a:solidFill>
            <a:prstDash val="solid"/>
            <a:round/>
            <a:headEnd len="med" w="med" type="none"/>
            <a:tailEnd len="med" w="med" type="triangle"/>
          </a:ln>
        </p:spPr>
      </p:cxnSp>
      <p:sp>
        <p:nvSpPr>
          <p:cNvPr id="232" name="Google Shape;232;p38"/>
          <p:cNvSpPr txBox="1"/>
          <p:nvPr/>
        </p:nvSpPr>
        <p:spPr>
          <a:xfrm>
            <a:off x="6884175" y="4628825"/>
            <a:ext cx="20832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Graph Credit Prof. Ben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 - Production - Input Demand</a:t>
            </a:r>
            <a:endParaRPr/>
          </a:p>
        </p:txBody>
      </p:sp>
      <p:sp>
        <p:nvSpPr>
          <p:cNvPr id="238" name="Google Shape;238;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t>Demand Cocoa, Demand Milk &amp; Demand Milk Chocolate</a:t>
            </a:r>
            <a:endParaRPr b="1"/>
          </a:p>
          <a:p>
            <a:pPr indent="-342900" lvl="0" marL="457200" rtl="0" algn="l">
              <a:lnSpc>
                <a:spcPct val="200000"/>
              </a:lnSpc>
              <a:spcBef>
                <a:spcPts val="0"/>
              </a:spcBef>
              <a:spcAft>
                <a:spcPts val="0"/>
              </a:spcAft>
              <a:buSzPts val="1800"/>
              <a:buChar char="●"/>
            </a:pPr>
            <a:r>
              <a:rPr lang="en"/>
              <a:t>Calculates resource needs based on units produced</a:t>
            </a:r>
            <a:endParaRPr/>
          </a:p>
          <a:p>
            <a:pPr indent="-342900" lvl="0" marL="457200" rtl="0" algn="l">
              <a:lnSpc>
                <a:spcPct val="200000"/>
              </a:lnSpc>
              <a:spcBef>
                <a:spcPts val="0"/>
              </a:spcBef>
              <a:spcAft>
                <a:spcPts val="0"/>
              </a:spcAft>
              <a:buSzPts val="1800"/>
              <a:buChar char="●"/>
            </a:pPr>
            <a:r>
              <a:rPr lang="en"/>
              <a:t>Constraint is set to equal 0 so that no product is wasted</a:t>
            </a:r>
            <a:endParaRPr/>
          </a:p>
          <a:p>
            <a:pPr indent="-342900" lvl="0" marL="457200" rtl="0" algn="l">
              <a:lnSpc>
                <a:spcPct val="200000"/>
              </a:lnSpc>
              <a:spcBef>
                <a:spcPts val="0"/>
              </a:spcBef>
              <a:spcAft>
                <a:spcPts val="0"/>
              </a:spcAft>
              <a:buSzPts val="1800"/>
              <a:buChar char="●"/>
            </a:pPr>
            <a:r>
              <a:rPr lang="en"/>
              <a:t>Can be adjusted to reflect waste goals</a:t>
            </a:r>
            <a:endParaRPr/>
          </a:p>
          <a:p>
            <a:pPr indent="0" lvl="0" marL="0" rtl="0" algn="l">
              <a:lnSpc>
                <a:spcPct val="200000"/>
              </a:lnSpc>
              <a:spcBef>
                <a:spcPts val="0"/>
              </a:spcBef>
              <a:spcAft>
                <a:spcPts val="0"/>
              </a:spcAft>
              <a:buNone/>
            </a:pPr>
            <a:r>
              <a:t/>
            </a:r>
            <a:endParaRPr/>
          </a:p>
          <a:p>
            <a:pPr indent="0" lvl="0" marL="0" rtl="0" algn="l">
              <a:lnSpc>
                <a:spcPct val="200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42" name="Shape 242"/>
        <p:cNvGrpSpPr/>
        <p:nvPr/>
      </p:nvGrpSpPr>
      <p:grpSpPr>
        <a:xfrm>
          <a:off x="0" y="0"/>
          <a:ext cx="0" cy="0"/>
          <a:chOff x="0" y="0"/>
          <a:chExt cx="0" cy="0"/>
        </a:xfrm>
      </p:grpSpPr>
      <p:pic>
        <p:nvPicPr>
          <p:cNvPr id="243" name="Google Shape;243;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41"/>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52" name="Shape 252"/>
        <p:cNvGrpSpPr/>
        <p:nvPr/>
      </p:nvGrpSpPr>
      <p:grpSpPr>
        <a:xfrm>
          <a:off x="0" y="0"/>
          <a:ext cx="0" cy="0"/>
          <a:chOff x="0" y="0"/>
          <a:chExt cx="0" cy="0"/>
        </a:xfrm>
      </p:grpSpPr>
      <p:pic>
        <p:nvPicPr>
          <p:cNvPr id="253" name="Google Shape;253;p42"/>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3E0F7"/>
        </a:solidFill>
      </p:bgPr>
    </p:bg>
    <p:spTree>
      <p:nvGrpSpPr>
        <p:cNvPr id="101" name="Shape 101"/>
        <p:cNvGrpSpPr/>
        <p:nvPr/>
      </p:nvGrpSpPr>
      <p:grpSpPr>
        <a:xfrm>
          <a:off x="0" y="0"/>
          <a:ext cx="0" cy="0"/>
          <a:chOff x="0" y="0"/>
          <a:chExt cx="0" cy="0"/>
        </a:xfrm>
      </p:grpSpPr>
      <p:sp>
        <p:nvSpPr>
          <p:cNvPr id="102" name="Google Shape;102;p25"/>
          <p:cNvSpPr txBox="1"/>
          <p:nvPr>
            <p:ph type="title"/>
          </p:nvPr>
        </p:nvSpPr>
        <p:spPr>
          <a:xfrm>
            <a:off x="906175" y="0"/>
            <a:ext cx="2573100" cy="107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Rajdhani"/>
                <a:ea typeface="Rajdhani"/>
                <a:cs typeface="Rajdhani"/>
                <a:sym typeface="Rajdhani"/>
              </a:rPr>
              <a:t>Layout</a:t>
            </a:r>
            <a:endParaRPr b="1" sz="6000">
              <a:latin typeface="Rajdhani"/>
              <a:ea typeface="Rajdhani"/>
              <a:cs typeface="Rajdhani"/>
              <a:sym typeface="Rajdhani"/>
            </a:endParaRPr>
          </a:p>
        </p:txBody>
      </p:sp>
      <p:pic>
        <p:nvPicPr>
          <p:cNvPr id="103" name="Google Shape;103;p25"/>
          <p:cNvPicPr preferRelativeResize="0"/>
          <p:nvPr/>
        </p:nvPicPr>
        <p:blipFill>
          <a:blip r:embed="rId3">
            <a:alphaModFix/>
          </a:blip>
          <a:stretch>
            <a:fillRect/>
          </a:stretch>
        </p:blipFill>
        <p:spPr>
          <a:xfrm>
            <a:off x="4303525" y="370950"/>
            <a:ext cx="4254200" cy="4254200"/>
          </a:xfrm>
          <a:prstGeom prst="rect">
            <a:avLst/>
          </a:prstGeom>
          <a:noFill/>
          <a:ln>
            <a:noFill/>
          </a:ln>
        </p:spPr>
      </p:pic>
      <p:sp>
        <p:nvSpPr>
          <p:cNvPr id="104" name="Google Shape;104;p25"/>
          <p:cNvSpPr txBox="1"/>
          <p:nvPr/>
        </p:nvSpPr>
        <p:spPr>
          <a:xfrm>
            <a:off x="235800" y="988375"/>
            <a:ext cx="4760400" cy="39792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Rajdhani"/>
              <a:buChar char="➔"/>
            </a:pPr>
            <a:r>
              <a:rPr lang="en" sz="1900">
                <a:latin typeface="Rajdhani"/>
                <a:ea typeface="Rajdhani"/>
                <a:cs typeface="Rajdhani"/>
                <a:sym typeface="Rajdhani"/>
              </a:rPr>
              <a:t>Introduction</a:t>
            </a:r>
            <a:endParaRPr sz="1900">
              <a:latin typeface="Rajdhani"/>
              <a:ea typeface="Rajdhani"/>
              <a:cs typeface="Rajdhani"/>
              <a:sym typeface="Rajdhani"/>
            </a:endParaRPr>
          </a:p>
          <a:p>
            <a:pPr indent="-349250" lvl="0" marL="457200" rtl="0" algn="l">
              <a:spcBef>
                <a:spcPts val="0"/>
              </a:spcBef>
              <a:spcAft>
                <a:spcPts val="0"/>
              </a:spcAft>
              <a:buSzPts val="1900"/>
              <a:buFont typeface="Rajdhani"/>
              <a:buChar char="➔"/>
            </a:pPr>
            <a:r>
              <a:rPr lang="en" sz="1900">
                <a:latin typeface="Rajdhani"/>
                <a:ea typeface="Rajdhani"/>
                <a:cs typeface="Rajdhani"/>
                <a:sym typeface="Rajdhani"/>
              </a:rPr>
              <a:t>Central Question</a:t>
            </a:r>
            <a:endParaRPr sz="1900">
              <a:latin typeface="Rajdhani"/>
              <a:ea typeface="Rajdhani"/>
              <a:cs typeface="Rajdhani"/>
              <a:sym typeface="Rajdhani"/>
            </a:endParaRPr>
          </a:p>
          <a:p>
            <a:pPr indent="-349250" lvl="0" marL="457200" rtl="0" algn="l">
              <a:spcBef>
                <a:spcPts val="0"/>
              </a:spcBef>
              <a:spcAft>
                <a:spcPts val="0"/>
              </a:spcAft>
              <a:buSzPts val="1900"/>
              <a:buFont typeface="Rajdhani"/>
              <a:buChar char="➔"/>
            </a:pPr>
            <a:r>
              <a:rPr lang="en" sz="1900">
                <a:latin typeface="Rajdhani"/>
                <a:ea typeface="Rajdhani"/>
                <a:cs typeface="Rajdhani"/>
                <a:sym typeface="Rajdhani"/>
              </a:rPr>
              <a:t>The Chocolate Making Process</a:t>
            </a:r>
            <a:endParaRPr sz="1900">
              <a:latin typeface="Rajdhani"/>
              <a:ea typeface="Rajdhani"/>
              <a:cs typeface="Rajdhani"/>
              <a:sym typeface="Rajdhani"/>
            </a:endParaRPr>
          </a:p>
          <a:p>
            <a:pPr indent="-349250" lvl="0" marL="457200" rtl="0" algn="l">
              <a:spcBef>
                <a:spcPts val="0"/>
              </a:spcBef>
              <a:spcAft>
                <a:spcPts val="0"/>
              </a:spcAft>
              <a:buSzPts val="1900"/>
              <a:buFont typeface="Rajdhani"/>
              <a:buChar char="➔"/>
            </a:pPr>
            <a:r>
              <a:rPr lang="en" sz="1900">
                <a:latin typeface="Rajdhani"/>
                <a:ea typeface="Rajdhani"/>
                <a:cs typeface="Rajdhani"/>
                <a:sym typeface="Rajdhani"/>
              </a:rPr>
              <a:t>Constraints</a:t>
            </a:r>
            <a:endParaRPr sz="1900">
              <a:latin typeface="Rajdhani"/>
              <a:ea typeface="Rajdhani"/>
              <a:cs typeface="Rajdhani"/>
              <a:sym typeface="Rajdhani"/>
            </a:endParaRPr>
          </a:p>
          <a:p>
            <a:pPr indent="-349250" lvl="1" marL="914400" rtl="0" algn="l">
              <a:spcBef>
                <a:spcPts val="0"/>
              </a:spcBef>
              <a:spcAft>
                <a:spcPts val="0"/>
              </a:spcAft>
              <a:buSzPts val="1900"/>
              <a:buFont typeface="Rajdhani"/>
              <a:buChar char="◆"/>
            </a:pPr>
            <a:r>
              <a:rPr lang="en" sz="1900">
                <a:latin typeface="Rajdhani"/>
                <a:ea typeface="Rajdhani"/>
                <a:cs typeface="Rajdhani"/>
                <a:sym typeface="Rajdhani"/>
              </a:rPr>
              <a:t>Cocoa</a:t>
            </a:r>
            <a:endParaRPr sz="1900">
              <a:latin typeface="Rajdhani"/>
              <a:ea typeface="Rajdhani"/>
              <a:cs typeface="Rajdhani"/>
              <a:sym typeface="Rajdhani"/>
            </a:endParaRPr>
          </a:p>
          <a:p>
            <a:pPr indent="-349250" lvl="1" marL="914400" rtl="0" algn="l">
              <a:spcBef>
                <a:spcPts val="0"/>
              </a:spcBef>
              <a:spcAft>
                <a:spcPts val="0"/>
              </a:spcAft>
              <a:buSzPts val="1900"/>
              <a:buFont typeface="Rajdhani"/>
              <a:buChar char="◆"/>
            </a:pPr>
            <a:r>
              <a:rPr lang="en" sz="1900">
                <a:latin typeface="Rajdhani"/>
                <a:ea typeface="Rajdhani"/>
                <a:cs typeface="Rajdhani"/>
                <a:sym typeface="Rajdhani"/>
              </a:rPr>
              <a:t>Milk</a:t>
            </a:r>
            <a:endParaRPr sz="1900">
              <a:latin typeface="Rajdhani"/>
              <a:ea typeface="Rajdhani"/>
              <a:cs typeface="Rajdhani"/>
              <a:sym typeface="Rajdhani"/>
            </a:endParaRPr>
          </a:p>
          <a:p>
            <a:pPr indent="-349250" lvl="1" marL="914400" rtl="0" algn="l">
              <a:spcBef>
                <a:spcPts val="0"/>
              </a:spcBef>
              <a:spcAft>
                <a:spcPts val="0"/>
              </a:spcAft>
              <a:buSzPts val="1900"/>
              <a:buFont typeface="Rajdhani"/>
              <a:buChar char="◆"/>
            </a:pPr>
            <a:r>
              <a:rPr lang="en" sz="1900">
                <a:latin typeface="Rajdhani"/>
                <a:ea typeface="Rajdhani"/>
                <a:cs typeface="Rajdhani"/>
                <a:sym typeface="Rajdhani"/>
              </a:rPr>
              <a:t>Machine Hours</a:t>
            </a:r>
            <a:endParaRPr sz="1900">
              <a:latin typeface="Rajdhani"/>
              <a:ea typeface="Rajdhani"/>
              <a:cs typeface="Rajdhani"/>
              <a:sym typeface="Rajdhani"/>
            </a:endParaRPr>
          </a:p>
          <a:p>
            <a:pPr indent="-349250" lvl="1" marL="914400" rtl="0" algn="l">
              <a:spcBef>
                <a:spcPts val="0"/>
              </a:spcBef>
              <a:spcAft>
                <a:spcPts val="0"/>
              </a:spcAft>
              <a:buSzPts val="1900"/>
              <a:buFont typeface="Rajdhani"/>
              <a:buChar char="◆"/>
            </a:pPr>
            <a:r>
              <a:rPr lang="en" sz="1900">
                <a:latin typeface="Rajdhani"/>
                <a:ea typeface="Rajdhani"/>
                <a:cs typeface="Rajdhani"/>
                <a:sym typeface="Rajdhani"/>
              </a:rPr>
              <a:t>Labor</a:t>
            </a:r>
            <a:endParaRPr sz="1900">
              <a:latin typeface="Rajdhani"/>
              <a:ea typeface="Rajdhani"/>
              <a:cs typeface="Rajdhani"/>
              <a:sym typeface="Rajdhani"/>
            </a:endParaRPr>
          </a:p>
          <a:p>
            <a:pPr indent="-349250" lvl="1" marL="914400" rtl="0" algn="l">
              <a:spcBef>
                <a:spcPts val="0"/>
              </a:spcBef>
              <a:spcAft>
                <a:spcPts val="0"/>
              </a:spcAft>
              <a:buSzPts val="1900"/>
              <a:buFont typeface="Rajdhani"/>
              <a:buChar char="◆"/>
            </a:pPr>
            <a:r>
              <a:rPr lang="en" sz="1900">
                <a:latin typeface="Rajdhani"/>
                <a:ea typeface="Rajdhani"/>
                <a:cs typeface="Rajdhani"/>
                <a:sym typeface="Rajdhani"/>
              </a:rPr>
              <a:t>Demand</a:t>
            </a:r>
            <a:endParaRPr sz="1900">
              <a:latin typeface="Rajdhani"/>
              <a:ea typeface="Rajdhani"/>
              <a:cs typeface="Rajdhani"/>
              <a:sym typeface="Rajdhani"/>
            </a:endParaRPr>
          </a:p>
          <a:p>
            <a:pPr indent="-349250" lvl="0" marL="457200" rtl="0" algn="l">
              <a:spcBef>
                <a:spcPts val="0"/>
              </a:spcBef>
              <a:spcAft>
                <a:spcPts val="0"/>
              </a:spcAft>
              <a:buSzPts val="1900"/>
              <a:buFont typeface="Rajdhani"/>
              <a:buChar char="➔"/>
            </a:pPr>
            <a:r>
              <a:rPr lang="en" sz="1900">
                <a:latin typeface="Rajdhani"/>
                <a:ea typeface="Rajdhani"/>
                <a:cs typeface="Rajdhani"/>
                <a:sym typeface="Rajdhani"/>
              </a:rPr>
              <a:t>Optimization</a:t>
            </a:r>
            <a:endParaRPr sz="1900">
              <a:latin typeface="Rajdhani"/>
              <a:ea typeface="Rajdhani"/>
              <a:cs typeface="Rajdhani"/>
              <a:sym typeface="Rajdhani"/>
            </a:endParaRPr>
          </a:p>
          <a:p>
            <a:pPr indent="-349250" lvl="0" marL="457200" rtl="0" algn="l">
              <a:spcBef>
                <a:spcPts val="0"/>
              </a:spcBef>
              <a:spcAft>
                <a:spcPts val="0"/>
              </a:spcAft>
              <a:buSzPts val="1900"/>
              <a:buFont typeface="Rajdhani"/>
              <a:buChar char="➔"/>
            </a:pPr>
            <a:r>
              <a:rPr lang="en" sz="1900">
                <a:latin typeface="Rajdhani"/>
                <a:ea typeface="Rajdhani"/>
                <a:cs typeface="Rajdhani"/>
                <a:sym typeface="Rajdhani"/>
              </a:rPr>
              <a:t>Results</a:t>
            </a:r>
            <a:endParaRPr sz="1900">
              <a:latin typeface="Rajdhani"/>
              <a:ea typeface="Rajdhani"/>
              <a:cs typeface="Rajdhani"/>
              <a:sym typeface="Rajdhani"/>
            </a:endParaRPr>
          </a:p>
          <a:p>
            <a:pPr indent="-349250" lvl="0" marL="457200" rtl="0" algn="l">
              <a:spcBef>
                <a:spcPts val="0"/>
              </a:spcBef>
              <a:spcAft>
                <a:spcPts val="0"/>
              </a:spcAft>
              <a:buSzPts val="1900"/>
              <a:buFont typeface="Rajdhani"/>
              <a:buChar char="➔"/>
            </a:pPr>
            <a:r>
              <a:rPr lang="en" sz="1900">
                <a:latin typeface="Rajdhani"/>
                <a:ea typeface="Rajdhani"/>
                <a:cs typeface="Rajdhani"/>
                <a:sym typeface="Rajdhani"/>
              </a:rPr>
              <a:t>Insights</a:t>
            </a:r>
            <a:endParaRPr sz="1900">
              <a:latin typeface="Rajdhani"/>
              <a:ea typeface="Rajdhani"/>
              <a:cs typeface="Rajdhani"/>
              <a:sym typeface="Rajdhani"/>
            </a:endParaRPr>
          </a:p>
          <a:p>
            <a:pPr indent="-349250" lvl="0" marL="457200" rtl="0" algn="l">
              <a:spcBef>
                <a:spcPts val="0"/>
              </a:spcBef>
              <a:spcAft>
                <a:spcPts val="0"/>
              </a:spcAft>
              <a:buSzPts val="1900"/>
              <a:buFont typeface="Rajdhani"/>
              <a:buChar char="➔"/>
            </a:pPr>
            <a:r>
              <a:rPr lang="en" sz="1900">
                <a:latin typeface="Rajdhani"/>
                <a:ea typeface="Rajdhani"/>
                <a:cs typeface="Rajdhani"/>
                <a:sym typeface="Rajdhani"/>
              </a:rPr>
              <a:t>Q&amp;A</a:t>
            </a:r>
            <a:endParaRPr sz="1900">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257" name="Shape 257"/>
        <p:cNvGrpSpPr/>
        <p:nvPr/>
      </p:nvGrpSpPr>
      <p:grpSpPr>
        <a:xfrm>
          <a:off x="0" y="0"/>
          <a:ext cx="0" cy="0"/>
          <a:chOff x="0" y="0"/>
          <a:chExt cx="0" cy="0"/>
        </a:xfrm>
      </p:grpSpPr>
      <p:pic>
        <p:nvPicPr>
          <p:cNvPr id="258" name="Google Shape;258;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6"/>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7"/>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118" name="Shape 118"/>
        <p:cNvGrpSpPr/>
        <p:nvPr/>
      </p:nvGrpSpPr>
      <p:grpSpPr>
        <a:xfrm>
          <a:off x="0" y="0"/>
          <a:ext cx="0" cy="0"/>
          <a:chOff x="0" y="0"/>
          <a:chExt cx="0" cy="0"/>
        </a:xfrm>
      </p:grpSpPr>
      <p:sp>
        <p:nvSpPr>
          <p:cNvPr id="119" name="Google Shape;119;p28"/>
          <p:cNvSpPr txBox="1"/>
          <p:nvPr>
            <p:ph type="title"/>
          </p:nvPr>
        </p:nvSpPr>
        <p:spPr>
          <a:xfrm>
            <a:off x="1" y="1925"/>
            <a:ext cx="1651818" cy="105012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Central Question </a:t>
            </a:r>
            <a:endParaRPr/>
          </a:p>
        </p:txBody>
      </p:sp>
      <p:grpSp>
        <p:nvGrpSpPr>
          <p:cNvPr id="120" name="Google Shape;120;p28"/>
          <p:cNvGrpSpPr/>
          <p:nvPr/>
        </p:nvGrpSpPr>
        <p:grpSpPr>
          <a:xfrm>
            <a:off x="715818" y="32133"/>
            <a:ext cx="7712362" cy="5077305"/>
            <a:chOff x="715818" y="32134"/>
            <a:chExt cx="7712362" cy="5077305"/>
          </a:xfrm>
        </p:grpSpPr>
        <p:sp>
          <p:nvSpPr>
            <p:cNvPr id="121" name="Google Shape;121;p28"/>
            <p:cNvSpPr/>
            <p:nvPr/>
          </p:nvSpPr>
          <p:spPr>
            <a:xfrm>
              <a:off x="2492875" y="208876"/>
              <a:ext cx="4145394" cy="1439641"/>
            </a:xfrm>
            <a:prstGeom prst="ellipse">
              <a:avLst/>
            </a:prstGeom>
            <a:solidFill>
              <a:srgbClr val="BBBBB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8"/>
            <p:cNvSpPr/>
            <p:nvPr/>
          </p:nvSpPr>
          <p:spPr>
            <a:xfrm>
              <a:off x="4170313" y="3734068"/>
              <a:ext cx="803371" cy="514157"/>
            </a:xfrm>
            <a:prstGeom prst="downArrow">
              <a:avLst>
                <a:gd fmla="val 50000" name="adj1"/>
                <a:gd fmla="val 50000" name="adj2"/>
              </a:avLst>
            </a:prstGeom>
            <a:solidFill>
              <a:srgbClr val="CBCBC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8"/>
            <p:cNvSpPr/>
            <p:nvPr/>
          </p:nvSpPr>
          <p:spPr>
            <a:xfrm>
              <a:off x="715818" y="4145394"/>
              <a:ext cx="7712362" cy="9640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8"/>
            <p:cNvSpPr txBox="1"/>
            <p:nvPr/>
          </p:nvSpPr>
          <p:spPr>
            <a:xfrm>
              <a:off x="715818" y="4145394"/>
              <a:ext cx="7712362" cy="964045"/>
            </a:xfrm>
            <a:prstGeom prst="rect">
              <a:avLst/>
            </a:prstGeom>
            <a:noFill/>
            <a:ln>
              <a:noFill/>
            </a:ln>
          </p:spPr>
          <p:txBody>
            <a:bodyPr anchorCtr="0" anchor="ctr" bIns="163575" lIns="163575" spcFirstLastPara="1" rIns="163575" wrap="square" tIns="163575">
              <a:noAutofit/>
            </a:bodyPr>
            <a:lstStyle/>
            <a:p>
              <a:pPr indent="0" lvl="0" marL="0" marR="0" rtl="0" algn="ctr">
                <a:lnSpc>
                  <a:spcPct val="90000"/>
                </a:lnSpc>
                <a:spcBef>
                  <a:spcPts val="0"/>
                </a:spcBef>
                <a:spcAft>
                  <a:spcPts val="0"/>
                </a:spcAft>
                <a:buClr>
                  <a:srgbClr val="000000"/>
                </a:buClr>
                <a:buSzPts val="2300"/>
                <a:buFont typeface="Arial"/>
                <a:buNone/>
              </a:pPr>
              <a:r>
                <a:rPr b="0" i="0" lang="en" sz="2300" u="none" cap="none" strike="noStrike">
                  <a:solidFill>
                    <a:srgbClr val="000000"/>
                  </a:solidFill>
                  <a:latin typeface="Arial"/>
                  <a:ea typeface="Arial"/>
                  <a:cs typeface="Arial"/>
                  <a:sym typeface="Arial"/>
                </a:rPr>
                <a:t>Maximize the monthly profit of the Hershey’s Kiss department given weekly constraints</a:t>
              </a:r>
              <a:endParaRPr/>
            </a:p>
          </p:txBody>
        </p:sp>
        <p:sp>
          <p:nvSpPr>
            <p:cNvPr id="125" name="Google Shape;125;p28"/>
            <p:cNvSpPr/>
            <p:nvPr/>
          </p:nvSpPr>
          <p:spPr>
            <a:xfrm>
              <a:off x="3999999" y="1759704"/>
              <a:ext cx="1446067" cy="1446067"/>
            </a:xfrm>
            <a:prstGeom prst="ellipse">
              <a:avLst/>
            </a:prstGeom>
            <a:solidFill>
              <a:schemeClr val="accent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8"/>
            <p:cNvSpPr txBox="1"/>
            <p:nvPr/>
          </p:nvSpPr>
          <p:spPr>
            <a:xfrm>
              <a:off x="4211771" y="1971476"/>
              <a:ext cx="1022523" cy="1022523"/>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Demand</a:t>
              </a:r>
              <a:endParaRPr/>
            </a:p>
          </p:txBody>
        </p:sp>
        <p:sp>
          <p:nvSpPr>
            <p:cNvPr id="127" name="Google Shape;127;p28"/>
            <p:cNvSpPr/>
            <p:nvPr/>
          </p:nvSpPr>
          <p:spPr>
            <a:xfrm>
              <a:off x="2965257" y="674831"/>
              <a:ext cx="1446067" cy="1446067"/>
            </a:xfrm>
            <a:prstGeom prst="ellipse">
              <a:avLst/>
            </a:prstGeom>
            <a:solidFill>
              <a:srgbClr val="5B4E4E"/>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8"/>
            <p:cNvSpPr txBox="1"/>
            <p:nvPr/>
          </p:nvSpPr>
          <p:spPr>
            <a:xfrm>
              <a:off x="3177029" y="886603"/>
              <a:ext cx="1022523" cy="1022523"/>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Cocoa</a:t>
              </a:r>
              <a:endParaRPr/>
            </a:p>
          </p:txBody>
        </p:sp>
        <p:sp>
          <p:nvSpPr>
            <p:cNvPr id="129" name="Google Shape;129;p28"/>
            <p:cNvSpPr/>
            <p:nvPr/>
          </p:nvSpPr>
          <p:spPr>
            <a:xfrm>
              <a:off x="4443460" y="325204"/>
              <a:ext cx="1446067" cy="1446067"/>
            </a:xfrm>
            <a:prstGeom prst="ellipse">
              <a:avLst/>
            </a:prstGeom>
            <a:solidFill>
              <a:srgbClr val="9D757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8"/>
            <p:cNvSpPr txBox="1"/>
            <p:nvPr/>
          </p:nvSpPr>
          <p:spPr>
            <a:xfrm>
              <a:off x="4655232" y="536976"/>
              <a:ext cx="1022523" cy="1022523"/>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rgbClr val="000000"/>
                </a:buClr>
                <a:buSzPts val="2000"/>
                <a:buFont typeface="Arial"/>
                <a:buNone/>
              </a:pPr>
              <a:r>
                <a:rPr b="0" i="0" lang="en" sz="2000" u="none" cap="none" strike="noStrike">
                  <a:solidFill>
                    <a:schemeClr val="lt1"/>
                  </a:solidFill>
                  <a:latin typeface="Arial"/>
                  <a:ea typeface="Arial"/>
                  <a:cs typeface="Arial"/>
                  <a:sym typeface="Arial"/>
                </a:rPr>
                <a:t>Milk</a:t>
              </a:r>
              <a:endParaRPr/>
            </a:p>
          </p:txBody>
        </p:sp>
        <p:sp>
          <p:nvSpPr>
            <p:cNvPr id="131" name="Google Shape;131;p28"/>
            <p:cNvSpPr/>
            <p:nvPr/>
          </p:nvSpPr>
          <p:spPr>
            <a:xfrm>
              <a:off x="2322560" y="32134"/>
              <a:ext cx="4498878" cy="3599102"/>
            </a:xfrm>
            <a:custGeom>
              <a:rect b="b" l="l" r="r" t="t"/>
              <a:pathLst>
                <a:path extrusionOk="0" h="120000" w="12000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blip>
          <a:stretch>
            <a:fillRect/>
          </a:stretch>
        </p:blipFill>
        <p:spPr>
          <a:xfrm>
            <a:off x="0" y="0"/>
            <a:ext cx="9143999" cy="5143499"/>
          </a:xfrm>
          <a:prstGeom prst="rect">
            <a:avLst/>
          </a:prstGeom>
          <a:noFill/>
          <a:ln>
            <a:noFill/>
          </a:ln>
        </p:spPr>
      </p:pic>
      <p:sp>
        <p:nvSpPr>
          <p:cNvPr id="137" name="Google Shape;137;p29"/>
          <p:cNvSpPr txBox="1"/>
          <p:nvPr>
            <p:ph type="title"/>
          </p:nvPr>
        </p:nvSpPr>
        <p:spPr>
          <a:xfrm>
            <a:off x="1271700" y="203500"/>
            <a:ext cx="6600600" cy="794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4000">
                <a:latin typeface="Rajdhani"/>
                <a:ea typeface="Rajdhani"/>
                <a:cs typeface="Rajdhani"/>
                <a:sym typeface="Rajdhani"/>
              </a:rPr>
              <a:t>The Chocolate Making Process </a:t>
            </a:r>
            <a:endParaRPr b="1" sz="4000">
              <a:latin typeface="Rajdhani"/>
              <a:ea typeface="Rajdhani"/>
              <a:cs typeface="Rajdhani"/>
              <a:sym typeface="Rajdhani"/>
            </a:endParaRPr>
          </a:p>
        </p:txBody>
      </p:sp>
      <p:sp>
        <p:nvSpPr>
          <p:cNvPr id="138" name="Google Shape;138;p29"/>
          <p:cNvSpPr txBox="1"/>
          <p:nvPr>
            <p:ph idx="1" type="body"/>
          </p:nvPr>
        </p:nvSpPr>
        <p:spPr>
          <a:xfrm>
            <a:off x="4684125" y="2132175"/>
            <a:ext cx="4260300" cy="2334900"/>
          </a:xfrm>
          <a:prstGeom prst="rect">
            <a:avLst/>
          </a:prstGeom>
          <a:solidFill>
            <a:schemeClr val="lt1"/>
          </a:solid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Seeds dry and ferment (about 1.5 weeks)</a:t>
            </a:r>
            <a:endParaRPr sz="2400">
              <a:solidFill>
                <a:srgbClr val="000000"/>
              </a:solidFill>
              <a:latin typeface="Calibri"/>
              <a:ea typeface="Calibri"/>
              <a:cs typeface="Calibri"/>
              <a:sym typeface="Calibri"/>
            </a:endParaRPr>
          </a:p>
          <a:p>
            <a:pPr indent="-381000" lvl="0" marL="457200" rtl="0" algn="l">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Roasted to bring out flavor</a:t>
            </a:r>
            <a:endParaRPr sz="2400">
              <a:solidFill>
                <a:srgbClr val="000000"/>
              </a:solidFill>
              <a:latin typeface="Calibri"/>
              <a:ea typeface="Calibri"/>
              <a:cs typeface="Calibri"/>
              <a:sym typeface="Calibri"/>
            </a:endParaRPr>
          </a:p>
          <a:p>
            <a:pPr indent="-381000" lvl="0" marL="457200" rtl="0" algn="l">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Winnowed to get the nibs</a:t>
            </a:r>
            <a:endParaRPr sz="2400">
              <a:solidFill>
                <a:srgbClr val="000000"/>
              </a:solidFill>
              <a:latin typeface="Calibri"/>
              <a:ea typeface="Calibri"/>
              <a:cs typeface="Calibri"/>
              <a:sym typeface="Calibri"/>
            </a:endParaRPr>
          </a:p>
          <a:p>
            <a:pPr indent="-381000" lvl="0" marL="457200" rtl="0" algn="l">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Conching -&gt; chocolate liquor</a:t>
            </a:r>
            <a:endParaRPr sz="24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30"/>
          <p:cNvPicPr preferRelativeResize="0"/>
          <p:nvPr/>
        </p:nvPicPr>
        <p:blipFill>
          <a:blip r:embed="rId3">
            <a:alphaModFix/>
          </a:blip>
          <a:stretch>
            <a:fillRect/>
          </a:stretch>
        </p:blipFill>
        <p:spPr>
          <a:xfrm>
            <a:off x="0" y="0"/>
            <a:ext cx="9143999" cy="5143500"/>
          </a:xfrm>
          <a:prstGeom prst="rect">
            <a:avLst/>
          </a:prstGeom>
          <a:noFill/>
          <a:ln>
            <a:noFill/>
          </a:ln>
        </p:spPr>
      </p:pic>
      <p:sp>
        <p:nvSpPr>
          <p:cNvPr id="144" name="Google Shape;144;p30"/>
          <p:cNvSpPr txBox="1"/>
          <p:nvPr>
            <p:ph type="title"/>
          </p:nvPr>
        </p:nvSpPr>
        <p:spPr>
          <a:xfrm>
            <a:off x="3240150" y="463175"/>
            <a:ext cx="2663700" cy="9519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Rajdhani"/>
                <a:ea typeface="Rajdhani"/>
                <a:cs typeface="Rajdhani"/>
                <a:sym typeface="Rajdhani"/>
              </a:rPr>
              <a:t>Cocoa</a:t>
            </a:r>
            <a:endParaRPr b="1" sz="6000">
              <a:latin typeface="Rajdhani"/>
              <a:ea typeface="Rajdhani"/>
              <a:cs typeface="Rajdhani"/>
              <a:sym typeface="Rajdhani"/>
            </a:endParaRPr>
          </a:p>
        </p:txBody>
      </p:sp>
      <p:sp>
        <p:nvSpPr>
          <p:cNvPr id="145" name="Google Shape;145;p30"/>
          <p:cNvSpPr txBox="1"/>
          <p:nvPr>
            <p:ph idx="1" type="body"/>
          </p:nvPr>
        </p:nvSpPr>
        <p:spPr>
          <a:xfrm>
            <a:off x="2068350" y="1886850"/>
            <a:ext cx="5007300" cy="2624100"/>
          </a:xfrm>
          <a:prstGeom prst="rect">
            <a:avLst/>
          </a:prstGeom>
          <a:solidFill>
            <a:srgbClr val="FFFFFF">
              <a:alpha val="80000"/>
            </a:srgbClr>
          </a:solidFill>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1100"/>
              <a:buFont typeface="Arial"/>
              <a:buNone/>
            </a:pPr>
            <a:r>
              <a:rPr b="1" lang="en">
                <a:solidFill>
                  <a:srgbClr val="000000"/>
                </a:solidFill>
                <a:latin typeface="Calibri"/>
                <a:ea typeface="Calibri"/>
                <a:cs typeface="Calibri"/>
                <a:sym typeface="Calibri"/>
              </a:rPr>
              <a:t>Organic Cocoa Proportionality</a:t>
            </a:r>
            <a:endParaRPr b="1">
              <a:solidFill>
                <a:srgbClr val="000000"/>
              </a:solidFill>
              <a:latin typeface="Calibri"/>
              <a:ea typeface="Calibri"/>
              <a:cs typeface="Calibri"/>
              <a:sym typeface="Calibri"/>
            </a:endParaRPr>
          </a:p>
          <a:p>
            <a:pPr indent="-342900" lvl="0" marL="457200" rtl="0" algn="l">
              <a:lnSpc>
                <a:spcPct val="15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Currently set at 60%</a:t>
            </a:r>
            <a:endParaRPr>
              <a:solidFill>
                <a:srgbClr val="000000"/>
              </a:solidFill>
              <a:latin typeface="Calibri"/>
              <a:ea typeface="Calibri"/>
              <a:cs typeface="Calibri"/>
              <a:sym typeface="Calibri"/>
            </a:endParaRPr>
          </a:p>
          <a:p>
            <a:pPr indent="-342900" lvl="0" marL="457200" rtl="0" algn="l">
              <a:lnSpc>
                <a:spcPct val="15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Goal is 100% by 2020</a:t>
            </a:r>
            <a:endParaRPr>
              <a:solidFill>
                <a:srgbClr val="000000"/>
              </a:solidFill>
              <a:latin typeface="Calibri"/>
              <a:ea typeface="Calibri"/>
              <a:cs typeface="Calibri"/>
              <a:sym typeface="Calibri"/>
            </a:endParaRPr>
          </a:p>
          <a:p>
            <a:pPr indent="0" lvl="0" marL="0" rtl="0" algn="l">
              <a:lnSpc>
                <a:spcPct val="150000"/>
              </a:lnSpc>
              <a:spcBef>
                <a:spcPts val="0"/>
              </a:spcBef>
              <a:spcAft>
                <a:spcPts val="0"/>
              </a:spcAft>
              <a:buClr>
                <a:srgbClr val="000000"/>
              </a:buClr>
              <a:buSzPts val="1100"/>
              <a:buFont typeface="Arial"/>
              <a:buNone/>
            </a:pPr>
            <a:r>
              <a:rPr b="1" lang="en">
                <a:solidFill>
                  <a:srgbClr val="000000"/>
                </a:solidFill>
                <a:latin typeface="Calibri"/>
                <a:ea typeface="Calibri"/>
                <a:cs typeface="Calibri"/>
                <a:sym typeface="Calibri"/>
              </a:rPr>
              <a:t>Minimum and Maximum Cocoa Supply</a:t>
            </a:r>
            <a:endParaRPr b="1">
              <a:solidFill>
                <a:srgbClr val="000000"/>
              </a:solidFill>
              <a:latin typeface="Calibri"/>
              <a:ea typeface="Calibri"/>
              <a:cs typeface="Calibri"/>
              <a:sym typeface="Calibri"/>
            </a:endParaRPr>
          </a:p>
          <a:p>
            <a:pPr indent="-342900" lvl="0" marL="457200" rtl="0" algn="l">
              <a:lnSpc>
                <a:spcPct val="150000"/>
              </a:lnSpc>
              <a:spcBef>
                <a:spcPts val="0"/>
              </a:spcBef>
              <a:spcAft>
                <a:spcPts val="0"/>
              </a:spcAft>
              <a:buClr>
                <a:srgbClr val="000000"/>
              </a:buClr>
              <a:buSzPts val="1800"/>
              <a:buFont typeface="Calibri"/>
              <a:buChar char="●"/>
            </a:pPr>
            <a:r>
              <a:rPr lang="en">
                <a:solidFill>
                  <a:srgbClr val="000000"/>
                </a:solidFill>
                <a:latin typeface="Calibri"/>
                <a:ea typeface="Calibri"/>
                <a:cs typeface="Calibri"/>
                <a:sym typeface="Calibri"/>
              </a:rPr>
              <a:t>The range of cocoa to be ordered to proportionally compliment milk supply</a:t>
            </a:r>
            <a:endParaRPr>
              <a:solidFill>
                <a:srgbClr val="00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3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1" name="Google Shape;151;p31"/>
          <p:cNvSpPr txBox="1"/>
          <p:nvPr>
            <p:ph type="title"/>
          </p:nvPr>
        </p:nvSpPr>
        <p:spPr>
          <a:xfrm>
            <a:off x="1103850" y="332000"/>
            <a:ext cx="6936300" cy="11124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Rajdhani"/>
                <a:ea typeface="Rajdhani"/>
                <a:cs typeface="Rajdhani"/>
                <a:sym typeface="Rajdhani"/>
              </a:rPr>
              <a:t>Locally Sourced </a:t>
            </a:r>
            <a:r>
              <a:rPr b="1" lang="en" sz="6000">
                <a:latin typeface="Rajdhani"/>
                <a:ea typeface="Rajdhani"/>
                <a:cs typeface="Rajdhani"/>
                <a:sym typeface="Rajdhani"/>
              </a:rPr>
              <a:t>Milk</a:t>
            </a:r>
            <a:endParaRPr b="1" sz="6000">
              <a:latin typeface="Rajdhani"/>
              <a:ea typeface="Rajdhani"/>
              <a:cs typeface="Rajdhani"/>
              <a:sym typeface="Rajdhani"/>
            </a:endParaRPr>
          </a:p>
        </p:txBody>
      </p:sp>
      <p:sp>
        <p:nvSpPr>
          <p:cNvPr id="152" name="Google Shape;152;p31"/>
          <p:cNvSpPr txBox="1"/>
          <p:nvPr>
            <p:ph idx="1" type="body"/>
          </p:nvPr>
        </p:nvSpPr>
        <p:spPr>
          <a:xfrm>
            <a:off x="1404450" y="2424800"/>
            <a:ext cx="6340200" cy="2393700"/>
          </a:xfrm>
          <a:prstGeom prst="rect">
            <a:avLst/>
          </a:prstGeom>
          <a:solidFill>
            <a:srgbClr val="FFFFFF">
              <a:alpha val="83080"/>
            </a:srgbClr>
          </a:solidFill>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Milk is mixed with sugar and condensed, then mixed with unsweetened chocolate</a:t>
            </a:r>
            <a:endParaRPr sz="2400">
              <a:solidFill>
                <a:srgbClr val="000000"/>
              </a:solidFill>
              <a:latin typeface="Calibri"/>
              <a:ea typeface="Calibri"/>
              <a:cs typeface="Calibri"/>
              <a:sym typeface="Calibri"/>
            </a:endParaRPr>
          </a:p>
          <a:p>
            <a:pPr indent="-381000" lvl="0" marL="457200" rtl="0" algn="l">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Variables: amount purchased weeks 1-4 &amp; carryover inventory</a:t>
            </a:r>
            <a:endParaRPr sz="2400">
              <a:solidFill>
                <a:srgbClr val="000000"/>
              </a:solidFill>
              <a:latin typeface="Calibri"/>
              <a:ea typeface="Calibri"/>
              <a:cs typeface="Calibri"/>
              <a:sym typeface="Calibri"/>
            </a:endParaRPr>
          </a:p>
          <a:p>
            <a:pPr indent="-381000" lvl="0" marL="457200" rtl="0" algn="l">
              <a:spcBef>
                <a:spcPts val="0"/>
              </a:spcBef>
              <a:spcAft>
                <a:spcPts val="0"/>
              </a:spcAft>
              <a:buClr>
                <a:srgbClr val="000000"/>
              </a:buClr>
              <a:buSzPts val="2400"/>
              <a:buFont typeface="Calibri"/>
              <a:buChar char="●"/>
            </a:pPr>
            <a:r>
              <a:rPr lang="en" sz="2400">
                <a:solidFill>
                  <a:srgbClr val="000000"/>
                </a:solidFill>
                <a:latin typeface="Calibri"/>
                <a:ea typeface="Calibri"/>
                <a:cs typeface="Calibri"/>
                <a:sym typeface="Calibri"/>
              </a:rPr>
              <a:t>Constraints: demand &amp; supply</a:t>
            </a:r>
            <a:endParaRPr sz="240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32"/>
          <p:cNvSpPr txBox="1"/>
          <p:nvPr>
            <p:ph type="title"/>
          </p:nvPr>
        </p:nvSpPr>
        <p:spPr>
          <a:xfrm>
            <a:off x="1225675" y="445025"/>
            <a:ext cx="6807000" cy="101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latin typeface="Rajdhani"/>
                <a:ea typeface="Rajdhani"/>
                <a:cs typeface="Rajdhani"/>
                <a:sym typeface="Rajdhani"/>
              </a:rPr>
              <a:t>Machine Hours</a:t>
            </a:r>
            <a:endParaRPr b="1" sz="6000">
              <a:latin typeface="Rajdhani"/>
              <a:ea typeface="Rajdhani"/>
              <a:cs typeface="Rajdhani"/>
              <a:sym typeface="Rajdhani"/>
            </a:endParaRPr>
          </a:p>
        </p:txBody>
      </p:sp>
      <p:sp>
        <p:nvSpPr>
          <p:cNvPr id="158" name="Google Shape;158;p32"/>
          <p:cNvSpPr txBox="1"/>
          <p:nvPr>
            <p:ph idx="1" type="body"/>
          </p:nvPr>
        </p:nvSpPr>
        <p:spPr>
          <a:xfrm>
            <a:off x="311700" y="1701850"/>
            <a:ext cx="8520600" cy="2867100"/>
          </a:xfrm>
          <a:prstGeom prst="rect">
            <a:avLst/>
          </a:prstGeom>
          <a:solidFill>
            <a:srgbClr val="FFFFFF">
              <a:alpha val="8308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55600" lvl="0" marL="457200" rtl="0" algn="ctr">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Roast the beans for 35 minutes</a:t>
            </a:r>
            <a:endParaRPr sz="2000">
              <a:solidFill>
                <a:srgbClr val="000000"/>
              </a:solidFill>
              <a:latin typeface="Calibri"/>
              <a:ea typeface="Calibri"/>
              <a:cs typeface="Calibri"/>
              <a:sym typeface="Calibri"/>
            </a:endParaRPr>
          </a:p>
          <a:p>
            <a:pPr indent="-355600" lvl="0" marL="457200" rtl="0" algn="ctr">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Pick out the nibs (called winnowing)</a:t>
            </a:r>
            <a:endParaRPr sz="2000">
              <a:solidFill>
                <a:srgbClr val="000000"/>
              </a:solidFill>
              <a:latin typeface="Calibri"/>
              <a:ea typeface="Calibri"/>
              <a:cs typeface="Calibri"/>
              <a:sym typeface="Calibri"/>
            </a:endParaRPr>
          </a:p>
          <a:p>
            <a:pPr indent="-355600" lvl="0" marL="457200" rtl="0" algn="ctr">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Nibs are ground into chocolate powder</a:t>
            </a:r>
            <a:endParaRPr sz="2000">
              <a:solidFill>
                <a:srgbClr val="000000"/>
              </a:solidFill>
              <a:latin typeface="Calibri"/>
              <a:ea typeface="Calibri"/>
              <a:cs typeface="Calibri"/>
              <a:sym typeface="Calibri"/>
            </a:endParaRPr>
          </a:p>
          <a:p>
            <a:pPr indent="-355600" lvl="0" marL="457200" rtl="0" algn="ctr">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Mixed with milk and sugar</a:t>
            </a:r>
            <a:endParaRPr sz="2000">
              <a:solidFill>
                <a:srgbClr val="000000"/>
              </a:solidFill>
              <a:latin typeface="Calibri"/>
              <a:ea typeface="Calibri"/>
              <a:cs typeface="Calibri"/>
              <a:sym typeface="Calibri"/>
            </a:endParaRPr>
          </a:p>
          <a:p>
            <a:pPr indent="-355600" lvl="0" marL="457200" rtl="0" algn="ctr">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Next, conching begins to create chocolate (up to 16 hours)</a:t>
            </a:r>
            <a:endParaRPr sz="2000">
              <a:solidFill>
                <a:srgbClr val="000000"/>
              </a:solidFill>
              <a:latin typeface="Calibri"/>
              <a:ea typeface="Calibri"/>
              <a:cs typeface="Calibri"/>
              <a:sym typeface="Calibri"/>
            </a:endParaRPr>
          </a:p>
          <a:p>
            <a:pPr indent="-355600" lvl="0" marL="457200" rtl="0" algn="ctr">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Pour into molds and let dry</a:t>
            </a:r>
            <a:endParaRPr sz="2000">
              <a:solidFill>
                <a:srgbClr val="000000"/>
              </a:solidFill>
              <a:latin typeface="Calibri"/>
              <a:ea typeface="Calibri"/>
              <a:cs typeface="Calibri"/>
              <a:sym typeface="Calibri"/>
            </a:endParaRPr>
          </a:p>
          <a:p>
            <a:pPr indent="-355600" lvl="0" marL="457200" rtl="0" algn="ctr">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70 million Hershey’s Kisses per day</a:t>
            </a:r>
            <a:endParaRPr sz="20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